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63" r:id="rId4"/>
    <p:sldId id="258" r:id="rId5"/>
    <p:sldId id="260" r:id="rId6"/>
    <p:sldId id="259" r:id="rId7"/>
    <p:sldId id="264" r:id="rId8"/>
    <p:sldId id="279" r:id="rId9"/>
    <p:sldId id="267" r:id="rId10"/>
    <p:sldId id="280" r:id="rId11"/>
    <p:sldId id="281" r:id="rId12"/>
    <p:sldId id="282" r:id="rId13"/>
    <p:sldId id="283" r:id="rId14"/>
    <p:sldId id="268" r:id="rId15"/>
    <p:sldId id="269" r:id="rId16"/>
    <p:sldId id="270" r:id="rId17"/>
    <p:sldId id="271" r:id="rId18"/>
    <p:sldId id="272" r:id="rId19"/>
    <p:sldId id="273" r:id="rId20"/>
    <p:sldId id="278" r:id="rId21"/>
  </p:sldIdLst>
  <p:sldSz cx="18288000" cy="10287000"/>
  <p:notesSz cx="6858000" cy="9144000"/>
  <p:embeddedFontLst>
    <p:embeddedFont>
      <p:font typeface="Arbutus Slab" panose="020B0604020202020204" charset="0"/>
      <p:regular r:id="rId23"/>
    </p:embeddedFont>
    <p:embeddedFont>
      <p:font typeface="Canva Sans" panose="020B0604020202020204" charset="0"/>
      <p:regular r:id="rId24"/>
    </p:embeddedFont>
    <p:embeddedFont>
      <p:font typeface="Canva Sa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nen zilber" initials="rz" lastIdx="7" clrIdx="0">
    <p:extLst>
      <p:ext uri="{19B8F6BF-5375-455C-9EA6-DF929625EA0E}">
        <p15:presenceInfo xmlns:p15="http://schemas.microsoft.com/office/powerpoint/2012/main" userId="d3a79df29daf31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5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A056C95-EE17-4FDD-998B-E45C87C6A921}" type="datetimeFigureOut">
              <a:rPr lang="he-IL" smtClean="0"/>
              <a:t>י"ח/אייר/תשפ"ד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2B1D4FA-DAE1-4C24-9A40-411D7FD7E51D}" type="slidenum">
              <a:rPr lang="he-IL" smtClean="0"/>
              <a:t>‹#›</a:t>
            </a:fld>
            <a:endParaRPr lang="he-IL"/>
          </a:p>
        </p:txBody>
      </p:sp>
    </p:spTree>
    <p:extLst>
      <p:ext uri="{BB962C8B-B14F-4D97-AF65-F5344CB8AC3E}">
        <p14:creationId xmlns:p14="http://schemas.microsoft.com/office/powerpoint/2010/main" val="222091568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224EB86-4C18-4F91-BAC1-FC817AF39E0C}" type="datetime1">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DB0617-9AB6-4096-8E44-0BEA869D9480}" type="datetime1">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F2F6F8-AF59-4D4C-964E-7058AB68DE24}" type="datetime1">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51662E-B856-4BAA-B753-59F72BC796A9}" type="datetime1">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BFC5CD-5D46-46D1-ACB0-D06D06CBC805}" type="datetime1">
              <a:rPr lang="en-US" smtClean="0"/>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ADD2601-5527-4E0E-937A-897239BB67A7}" type="datetime1">
              <a:rPr lang="en-US" smtClean="0"/>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46EF72-3237-4FEF-9818-80C18937E5C2}" type="datetime1">
              <a:rPr lang="en-US" smtClean="0"/>
              <a:t>5/26/2024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D5BBF0-8FC2-4726-8F4A-B79A57BB2E18}" type="datetime1">
              <a:rPr lang="en-US" smtClean="0"/>
              <a:t>5/26/2024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CD55F-9702-45ED-B48E-DDD2216E0F16}" type="datetime1">
              <a:rPr lang="en-US" smtClean="0"/>
              <a:t>5/26/2024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0CCEC-997C-4ED2-8FD6-4B74A7BB61CE}" type="datetime1">
              <a:rPr lang="en-US" smtClean="0"/>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A23A1-1437-4F45-BFDC-F29095F632C8}" type="datetime1">
              <a:rPr lang="en-US" smtClean="0"/>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652299-8E51-492C-890B-7CA2853031B5}" type="datetime1">
              <a:rPr lang="en-US" smtClean="0"/>
              <a:t>5/26/2024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thinkspace.csu.edu.au/lenacrowley/" TargetMode="External"/><Relationship Id="rId3" Type="http://schemas.openxmlformats.org/officeDocument/2006/relationships/image" Target="../media/image7.svg"/><Relationship Id="rId7"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creativecommons.org/licenses/by-nc-sa/3.0/" TargetMode="External"/><Relationship Id="rId5" Type="http://schemas.openxmlformats.org/officeDocument/2006/relationships/hyperlink" Target="https://blogs.deusto.es/aprender-ensenar/tips-para-darle-un-giro-a-tus-sesiones-de-videoconferencia-con-google-meet/" TargetMode="Externa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sv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hyperlink" Target="https://technofaq.org/posts/2020/01/speech-recognition-trends-in-2020/" TargetMode="External"/><Relationship Id="rId5" Type="http://schemas.openxmlformats.org/officeDocument/2006/relationships/image" Target="../media/image11.sv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svg"/><Relationship Id="rId7" Type="http://schemas.openxmlformats.org/officeDocument/2006/relationships/image" Target="../media/image26.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hyperlink" Target="http://www.aesdes.org/top-5-constraints-2020/" TargetMode="External"/><Relationship Id="rId5" Type="http://schemas.openxmlformats.org/officeDocument/2006/relationships/image" Target="../media/image24.sv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hyperlink" Target="http://scherlund.blogspot.com/2017/03/what-is-best-way-to-learn-machine.html"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hyperlink" Target="https://technofaq.org/posts/2020/01/speech-recognition-trends-in-2020/" TargetMode="Externa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3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a:off x="5515926" y="2654818"/>
            <a:ext cx="7294247" cy="1766984"/>
          </a:xfrm>
          <a:custGeom>
            <a:avLst/>
            <a:gdLst/>
            <a:ahLst/>
            <a:cxnLst/>
            <a:rect l="l" t="t" r="r" b="b"/>
            <a:pathLst>
              <a:path w="7294247" h="1766984">
                <a:moveTo>
                  <a:pt x="0" y="0"/>
                </a:moveTo>
                <a:lnTo>
                  <a:pt x="7294248" y="0"/>
                </a:lnTo>
                <a:lnTo>
                  <a:pt x="7294248" y="1766984"/>
                </a:lnTo>
                <a:lnTo>
                  <a:pt x="0" y="1766984"/>
                </a:lnTo>
                <a:lnTo>
                  <a:pt x="0" y="0"/>
                </a:lnTo>
                <a:close/>
              </a:path>
            </a:pathLst>
          </a:custGeom>
          <a:blipFill>
            <a:blip r:embed="rId6"/>
            <a:stretch>
              <a:fillRect/>
            </a:stretch>
          </a:blipFill>
        </p:spPr>
        <p:txBody>
          <a:bodyPr/>
          <a:lstStyle/>
          <a:p>
            <a:endParaRPr lang="he-IL"/>
          </a:p>
        </p:txBody>
      </p:sp>
      <p:sp>
        <p:nvSpPr>
          <p:cNvPr id="5" name="TextBox 5"/>
          <p:cNvSpPr txBox="1"/>
          <p:nvPr/>
        </p:nvSpPr>
        <p:spPr>
          <a:xfrm>
            <a:off x="1047750" y="616955"/>
            <a:ext cx="16230600" cy="1596785"/>
          </a:xfrm>
          <a:prstGeom prst="rect">
            <a:avLst/>
          </a:prstGeom>
        </p:spPr>
        <p:txBody>
          <a:bodyPr lIns="0" tIns="0" rIns="0" bIns="0" rtlCol="0" anchor="t">
            <a:spAutoFit/>
          </a:bodyPr>
          <a:lstStyle/>
          <a:p>
            <a:pPr algn="ctr">
              <a:lnSpc>
                <a:spcPts val="6399"/>
              </a:lnSpc>
            </a:pPr>
            <a:r>
              <a:rPr lang="en-US" sz="6399" spc="-127">
                <a:solidFill>
                  <a:srgbClr val="FFFFFF"/>
                </a:solidFill>
                <a:latin typeface="Arbutus Slab"/>
              </a:rPr>
              <a:t>Video Conferencing Application With Speech Transcription</a:t>
            </a:r>
          </a:p>
          <a:p>
            <a:pPr algn="ctr">
              <a:lnSpc>
                <a:spcPts val="101"/>
              </a:lnSpc>
            </a:pPr>
            <a:endParaRPr lang="en-US" sz="6399" spc="-127">
              <a:solidFill>
                <a:srgbClr val="FFFFFF"/>
              </a:solidFill>
              <a:latin typeface="Arbutus Slab"/>
            </a:endParaRPr>
          </a:p>
        </p:txBody>
      </p:sp>
      <p:sp>
        <p:nvSpPr>
          <p:cNvPr id="6" name="TextBox 6"/>
          <p:cNvSpPr txBox="1"/>
          <p:nvPr/>
        </p:nvSpPr>
        <p:spPr>
          <a:xfrm>
            <a:off x="1028700" y="6175501"/>
            <a:ext cx="5853602" cy="1412877"/>
          </a:xfrm>
          <a:prstGeom prst="rect">
            <a:avLst/>
          </a:prstGeom>
        </p:spPr>
        <p:txBody>
          <a:bodyPr lIns="0" tIns="0" rIns="0" bIns="0" rtlCol="0" anchor="t">
            <a:spAutoFit/>
          </a:bodyPr>
          <a:lstStyle/>
          <a:p>
            <a:pPr algn="just">
              <a:lnSpc>
                <a:spcPts val="3500"/>
              </a:lnSpc>
            </a:pPr>
            <a:r>
              <a:rPr lang="en-US" sz="3500" spc="-70">
                <a:solidFill>
                  <a:srgbClr val="FFFFFF"/>
                </a:solidFill>
                <a:latin typeface="Arial"/>
              </a:rPr>
              <a:t>By:</a:t>
            </a:r>
          </a:p>
          <a:p>
            <a:pPr algn="just">
              <a:lnSpc>
                <a:spcPts val="3500"/>
              </a:lnSpc>
            </a:pPr>
            <a:r>
              <a:rPr lang="en-US" sz="3500" spc="-70">
                <a:solidFill>
                  <a:srgbClr val="FFFFFF"/>
                </a:solidFill>
                <a:latin typeface="Arial"/>
              </a:rPr>
              <a:t>Rami Amasha</a:t>
            </a:r>
          </a:p>
          <a:p>
            <a:pPr algn="just">
              <a:lnSpc>
                <a:spcPts val="3500"/>
              </a:lnSpc>
              <a:spcBef>
                <a:spcPct val="0"/>
              </a:spcBef>
            </a:pPr>
            <a:r>
              <a:rPr lang="en-US" sz="3500" spc="-70">
                <a:solidFill>
                  <a:srgbClr val="FFFFFF"/>
                </a:solidFill>
                <a:latin typeface="Arial"/>
              </a:rPr>
              <a:t>Moayad Hamza</a:t>
            </a:r>
          </a:p>
        </p:txBody>
      </p:sp>
      <p:sp>
        <p:nvSpPr>
          <p:cNvPr id="7" name="TextBox 7"/>
          <p:cNvSpPr txBox="1"/>
          <p:nvPr/>
        </p:nvSpPr>
        <p:spPr>
          <a:xfrm>
            <a:off x="1028700" y="7845423"/>
            <a:ext cx="5853602" cy="1412877"/>
          </a:xfrm>
          <a:prstGeom prst="rect">
            <a:avLst/>
          </a:prstGeom>
        </p:spPr>
        <p:txBody>
          <a:bodyPr lIns="0" tIns="0" rIns="0" bIns="0" rtlCol="0" anchor="t">
            <a:spAutoFit/>
          </a:bodyPr>
          <a:lstStyle/>
          <a:p>
            <a:pPr algn="just">
              <a:lnSpc>
                <a:spcPts val="3500"/>
              </a:lnSpc>
            </a:pPr>
            <a:r>
              <a:rPr lang="en-US" sz="3500" spc="-70">
                <a:solidFill>
                  <a:srgbClr val="FFFFFF"/>
                </a:solidFill>
                <a:latin typeface="Arial"/>
              </a:rPr>
              <a:t>Supervisor:</a:t>
            </a:r>
          </a:p>
          <a:p>
            <a:pPr algn="just">
              <a:lnSpc>
                <a:spcPts val="3500"/>
              </a:lnSpc>
            </a:pPr>
            <a:r>
              <a:rPr lang="en-US" sz="3500" spc="-70">
                <a:solidFill>
                  <a:srgbClr val="FFFFFF"/>
                </a:solidFill>
                <a:latin typeface="Arial"/>
              </a:rPr>
              <a:t>Mr. Ronen Zilber</a:t>
            </a:r>
          </a:p>
          <a:p>
            <a:pPr algn="just">
              <a:lnSpc>
                <a:spcPts val="3500"/>
              </a:lnSpc>
              <a:spcBef>
                <a:spcPct val="0"/>
              </a:spcBef>
            </a:pPr>
            <a:r>
              <a:rPr lang="en-US" sz="3500" spc="-70">
                <a:solidFill>
                  <a:srgbClr val="FFFFFF"/>
                </a:solidFill>
                <a:latin typeface="Arial"/>
              </a:rPr>
              <a:t>Email: rzilberl@gmail.com</a:t>
            </a:r>
          </a:p>
        </p:txBody>
      </p:sp>
      <p:sp>
        <p:nvSpPr>
          <p:cNvPr id="8" name="TextBox 8"/>
          <p:cNvSpPr txBox="1"/>
          <p:nvPr/>
        </p:nvSpPr>
        <p:spPr>
          <a:xfrm>
            <a:off x="6241237" y="4805729"/>
            <a:ext cx="5805525" cy="1103630"/>
          </a:xfrm>
          <a:prstGeom prst="rect">
            <a:avLst/>
          </a:prstGeom>
        </p:spPr>
        <p:txBody>
          <a:bodyPr lIns="0" tIns="0" rIns="0" bIns="0" rtlCol="0" anchor="t">
            <a:spAutoFit/>
          </a:bodyPr>
          <a:lstStyle/>
          <a:p>
            <a:pPr algn="ctr">
              <a:lnSpc>
                <a:spcPts val="4060"/>
              </a:lnSpc>
            </a:pPr>
            <a:r>
              <a:rPr lang="en-US" sz="3500" spc="-70">
                <a:solidFill>
                  <a:srgbClr val="FFFFFF"/>
                </a:solidFill>
                <a:latin typeface="Arial"/>
              </a:rPr>
              <a:t>Capstone Project Phase I</a:t>
            </a:r>
          </a:p>
          <a:p>
            <a:pPr algn="ctr">
              <a:lnSpc>
                <a:spcPts val="4060"/>
              </a:lnSpc>
            </a:pPr>
            <a:r>
              <a:rPr lang="en-US" sz="3500" spc="-70">
                <a:solidFill>
                  <a:srgbClr val="FFFFFF"/>
                </a:solidFill>
                <a:latin typeface="Arial"/>
              </a:rPr>
              <a:t>Project Number 24-1-D-19</a:t>
            </a:r>
          </a:p>
        </p:txBody>
      </p:sp>
      <p:sp>
        <p:nvSpPr>
          <p:cNvPr id="10" name="תיבת טקסט 9">
            <a:extLst>
              <a:ext uri="{FF2B5EF4-FFF2-40B4-BE49-F238E27FC236}">
                <a16:creationId xmlns:a16="http://schemas.microsoft.com/office/drawing/2014/main" id="{D395BE03-EF92-FAF4-D8ED-EF2D8196FEE9}"/>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1</a:t>
            </a:r>
            <a:endParaRPr lang="he-I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7" name="TextBox 7"/>
          <p:cNvSpPr txBox="1"/>
          <p:nvPr/>
        </p:nvSpPr>
        <p:spPr>
          <a:xfrm>
            <a:off x="1028700" y="846617"/>
            <a:ext cx="16230600" cy="1292849"/>
          </a:xfrm>
          <a:prstGeom prst="rect">
            <a:avLst/>
          </a:prstGeom>
        </p:spPr>
        <p:txBody>
          <a:bodyPr lIns="0" tIns="0" rIns="0" bIns="0" rtlCol="0" anchor="t">
            <a:spAutoFit/>
          </a:bodyPr>
          <a:lstStyle/>
          <a:p>
            <a:pPr algn="ctr">
              <a:lnSpc>
                <a:spcPts val="10640"/>
              </a:lnSpc>
            </a:pPr>
            <a:r>
              <a:rPr lang="en-US" sz="7600" dirty="0">
                <a:solidFill>
                  <a:srgbClr val="FFFFFF"/>
                </a:solidFill>
                <a:latin typeface="Canva Sans Bold"/>
              </a:rPr>
              <a:t>Screens - Login</a:t>
            </a:r>
          </a:p>
        </p:txBody>
      </p:sp>
      <p:sp>
        <p:nvSpPr>
          <p:cNvPr id="13" name="תיבת טקסט 12">
            <a:extLst>
              <a:ext uri="{FF2B5EF4-FFF2-40B4-BE49-F238E27FC236}">
                <a16:creationId xmlns:a16="http://schemas.microsoft.com/office/drawing/2014/main" id="{01E71196-978E-5E2C-4D3E-53E77DC6D9DB}"/>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10</a:t>
            </a:r>
            <a:endParaRPr lang="he-IL" dirty="0">
              <a:solidFill>
                <a:schemeClr val="bg1"/>
              </a:solidFill>
            </a:endParaRPr>
          </a:p>
        </p:txBody>
      </p:sp>
      <p:pic>
        <p:nvPicPr>
          <p:cNvPr id="14" name="תמונה 13">
            <a:extLst>
              <a:ext uri="{FF2B5EF4-FFF2-40B4-BE49-F238E27FC236}">
                <a16:creationId xmlns:a16="http://schemas.microsoft.com/office/drawing/2014/main" id="{2F5BBA61-B197-F6A3-885D-144F9C20709D}"/>
              </a:ext>
            </a:extLst>
          </p:cNvPr>
          <p:cNvPicPr>
            <a:picLocks noChangeAspect="1"/>
          </p:cNvPicPr>
          <p:nvPr/>
        </p:nvPicPr>
        <p:blipFill>
          <a:blip r:embed="rId4"/>
          <a:stretch>
            <a:fillRect/>
          </a:stretch>
        </p:blipFill>
        <p:spPr>
          <a:xfrm>
            <a:off x="876300" y="2165374"/>
            <a:ext cx="16383000" cy="7401804"/>
          </a:xfrm>
          <a:prstGeom prst="rect">
            <a:avLst/>
          </a:prstGeom>
        </p:spPr>
      </p:pic>
    </p:spTree>
    <p:extLst>
      <p:ext uri="{BB962C8B-B14F-4D97-AF65-F5344CB8AC3E}">
        <p14:creationId xmlns:p14="http://schemas.microsoft.com/office/powerpoint/2010/main" val="44074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7" name="TextBox 7"/>
          <p:cNvSpPr txBox="1"/>
          <p:nvPr/>
        </p:nvSpPr>
        <p:spPr>
          <a:xfrm>
            <a:off x="1028700" y="846617"/>
            <a:ext cx="16230600" cy="1292849"/>
          </a:xfrm>
          <a:prstGeom prst="rect">
            <a:avLst/>
          </a:prstGeom>
        </p:spPr>
        <p:txBody>
          <a:bodyPr lIns="0" tIns="0" rIns="0" bIns="0" rtlCol="0" anchor="t">
            <a:spAutoFit/>
          </a:bodyPr>
          <a:lstStyle/>
          <a:p>
            <a:pPr algn="ctr">
              <a:lnSpc>
                <a:spcPts val="10640"/>
              </a:lnSpc>
            </a:pPr>
            <a:r>
              <a:rPr lang="en-US" sz="7600" dirty="0">
                <a:solidFill>
                  <a:srgbClr val="FFFFFF"/>
                </a:solidFill>
                <a:latin typeface="Canva Sans Bold"/>
              </a:rPr>
              <a:t>Screens - signup</a:t>
            </a:r>
          </a:p>
        </p:txBody>
      </p:sp>
      <p:sp>
        <p:nvSpPr>
          <p:cNvPr id="13" name="תיבת טקסט 12">
            <a:extLst>
              <a:ext uri="{FF2B5EF4-FFF2-40B4-BE49-F238E27FC236}">
                <a16:creationId xmlns:a16="http://schemas.microsoft.com/office/drawing/2014/main" id="{01E71196-978E-5E2C-4D3E-53E77DC6D9DB}"/>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11</a:t>
            </a:r>
            <a:endParaRPr lang="he-IL" dirty="0">
              <a:solidFill>
                <a:schemeClr val="bg1"/>
              </a:solidFill>
            </a:endParaRPr>
          </a:p>
        </p:txBody>
      </p:sp>
      <p:pic>
        <p:nvPicPr>
          <p:cNvPr id="4" name="תמונה 3">
            <a:extLst>
              <a:ext uri="{FF2B5EF4-FFF2-40B4-BE49-F238E27FC236}">
                <a16:creationId xmlns:a16="http://schemas.microsoft.com/office/drawing/2014/main" id="{77FD6798-C432-1318-4FFE-C1F93B9551E0}"/>
              </a:ext>
            </a:extLst>
          </p:cNvPr>
          <p:cNvPicPr>
            <a:picLocks noChangeAspect="1"/>
          </p:cNvPicPr>
          <p:nvPr/>
        </p:nvPicPr>
        <p:blipFill>
          <a:blip r:embed="rId4"/>
          <a:stretch>
            <a:fillRect/>
          </a:stretch>
        </p:blipFill>
        <p:spPr>
          <a:xfrm>
            <a:off x="1028700" y="2139466"/>
            <a:ext cx="16230600" cy="7341408"/>
          </a:xfrm>
          <a:prstGeom prst="rect">
            <a:avLst/>
          </a:prstGeom>
        </p:spPr>
      </p:pic>
    </p:spTree>
    <p:extLst>
      <p:ext uri="{BB962C8B-B14F-4D97-AF65-F5344CB8AC3E}">
        <p14:creationId xmlns:p14="http://schemas.microsoft.com/office/powerpoint/2010/main" val="2030038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7" name="TextBox 7"/>
          <p:cNvSpPr txBox="1"/>
          <p:nvPr/>
        </p:nvSpPr>
        <p:spPr>
          <a:xfrm>
            <a:off x="1028700" y="846617"/>
            <a:ext cx="16230600" cy="1292849"/>
          </a:xfrm>
          <a:prstGeom prst="rect">
            <a:avLst/>
          </a:prstGeom>
        </p:spPr>
        <p:txBody>
          <a:bodyPr lIns="0" tIns="0" rIns="0" bIns="0" rtlCol="0" anchor="t">
            <a:spAutoFit/>
          </a:bodyPr>
          <a:lstStyle/>
          <a:p>
            <a:pPr algn="ctr">
              <a:lnSpc>
                <a:spcPts val="10640"/>
              </a:lnSpc>
            </a:pPr>
            <a:r>
              <a:rPr lang="en-US" sz="7600" dirty="0">
                <a:solidFill>
                  <a:srgbClr val="FFFFFF"/>
                </a:solidFill>
                <a:latin typeface="Canva Sans Bold"/>
              </a:rPr>
              <a:t>Screens - homepage</a:t>
            </a:r>
          </a:p>
        </p:txBody>
      </p:sp>
      <p:sp>
        <p:nvSpPr>
          <p:cNvPr id="13" name="תיבת טקסט 12">
            <a:extLst>
              <a:ext uri="{FF2B5EF4-FFF2-40B4-BE49-F238E27FC236}">
                <a16:creationId xmlns:a16="http://schemas.microsoft.com/office/drawing/2014/main" id="{01E71196-978E-5E2C-4D3E-53E77DC6D9DB}"/>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12</a:t>
            </a:r>
            <a:endParaRPr lang="he-IL" dirty="0">
              <a:solidFill>
                <a:schemeClr val="bg1"/>
              </a:solidFill>
            </a:endParaRPr>
          </a:p>
        </p:txBody>
      </p:sp>
      <p:pic>
        <p:nvPicPr>
          <p:cNvPr id="5" name="תמונה 4">
            <a:extLst>
              <a:ext uri="{FF2B5EF4-FFF2-40B4-BE49-F238E27FC236}">
                <a16:creationId xmlns:a16="http://schemas.microsoft.com/office/drawing/2014/main" id="{D4B96E43-E78F-A1FB-F9A8-A54D49185830}"/>
              </a:ext>
            </a:extLst>
          </p:cNvPr>
          <p:cNvPicPr>
            <a:picLocks noChangeAspect="1"/>
          </p:cNvPicPr>
          <p:nvPr/>
        </p:nvPicPr>
        <p:blipFill>
          <a:blip r:embed="rId4"/>
          <a:stretch>
            <a:fillRect/>
          </a:stretch>
        </p:blipFill>
        <p:spPr>
          <a:xfrm>
            <a:off x="952500" y="2139466"/>
            <a:ext cx="16611600" cy="7427178"/>
          </a:xfrm>
          <a:prstGeom prst="rect">
            <a:avLst/>
          </a:prstGeom>
        </p:spPr>
      </p:pic>
    </p:spTree>
    <p:extLst>
      <p:ext uri="{BB962C8B-B14F-4D97-AF65-F5344CB8AC3E}">
        <p14:creationId xmlns:p14="http://schemas.microsoft.com/office/powerpoint/2010/main" val="104592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7" name="TextBox 7"/>
          <p:cNvSpPr txBox="1"/>
          <p:nvPr/>
        </p:nvSpPr>
        <p:spPr>
          <a:xfrm>
            <a:off x="1028700" y="846617"/>
            <a:ext cx="16230600" cy="1292849"/>
          </a:xfrm>
          <a:prstGeom prst="rect">
            <a:avLst/>
          </a:prstGeom>
        </p:spPr>
        <p:txBody>
          <a:bodyPr lIns="0" tIns="0" rIns="0" bIns="0" rtlCol="0" anchor="t">
            <a:spAutoFit/>
          </a:bodyPr>
          <a:lstStyle/>
          <a:p>
            <a:pPr algn="ctr">
              <a:lnSpc>
                <a:spcPts val="10640"/>
              </a:lnSpc>
            </a:pPr>
            <a:r>
              <a:rPr lang="en-US" sz="7600" dirty="0">
                <a:solidFill>
                  <a:srgbClr val="FFFFFF"/>
                </a:solidFill>
                <a:latin typeface="Canva Sans Bold"/>
              </a:rPr>
              <a:t>Screens – logs page</a:t>
            </a:r>
          </a:p>
        </p:txBody>
      </p:sp>
      <p:sp>
        <p:nvSpPr>
          <p:cNvPr id="13" name="תיבת טקסט 12">
            <a:extLst>
              <a:ext uri="{FF2B5EF4-FFF2-40B4-BE49-F238E27FC236}">
                <a16:creationId xmlns:a16="http://schemas.microsoft.com/office/drawing/2014/main" id="{01E71196-978E-5E2C-4D3E-53E77DC6D9DB}"/>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13</a:t>
            </a:r>
            <a:endParaRPr lang="he-IL" dirty="0">
              <a:solidFill>
                <a:schemeClr val="bg1"/>
              </a:solidFill>
            </a:endParaRPr>
          </a:p>
        </p:txBody>
      </p:sp>
      <p:pic>
        <p:nvPicPr>
          <p:cNvPr id="4" name="תמונה 3">
            <a:extLst>
              <a:ext uri="{FF2B5EF4-FFF2-40B4-BE49-F238E27FC236}">
                <a16:creationId xmlns:a16="http://schemas.microsoft.com/office/drawing/2014/main" id="{312E3C28-DFA2-2070-F45A-0EE1B23E99DA}"/>
              </a:ext>
            </a:extLst>
          </p:cNvPr>
          <p:cNvPicPr>
            <a:picLocks noChangeAspect="1"/>
          </p:cNvPicPr>
          <p:nvPr/>
        </p:nvPicPr>
        <p:blipFill>
          <a:blip r:embed="rId4"/>
          <a:stretch>
            <a:fillRect/>
          </a:stretch>
        </p:blipFill>
        <p:spPr>
          <a:xfrm>
            <a:off x="819150" y="2066623"/>
            <a:ext cx="16878300" cy="7540804"/>
          </a:xfrm>
          <a:prstGeom prst="rect">
            <a:avLst/>
          </a:prstGeom>
        </p:spPr>
      </p:pic>
    </p:spTree>
    <p:extLst>
      <p:ext uri="{BB962C8B-B14F-4D97-AF65-F5344CB8AC3E}">
        <p14:creationId xmlns:p14="http://schemas.microsoft.com/office/powerpoint/2010/main" val="2221345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he-IL"/>
          </a:p>
        </p:txBody>
      </p:sp>
      <p:sp>
        <p:nvSpPr>
          <p:cNvPr id="4" name="TextBox 4"/>
          <p:cNvSpPr txBox="1"/>
          <p:nvPr/>
        </p:nvSpPr>
        <p:spPr>
          <a:xfrm>
            <a:off x="330162" y="4080505"/>
            <a:ext cx="4495562" cy="1368417"/>
          </a:xfrm>
          <a:prstGeom prst="rect">
            <a:avLst/>
          </a:prstGeom>
        </p:spPr>
        <p:txBody>
          <a:bodyPr lIns="0" tIns="0" rIns="0" bIns="0" rtlCol="0" anchor="t">
            <a:spAutoFit/>
          </a:bodyPr>
          <a:lstStyle/>
          <a:p>
            <a:pPr algn="ctr">
              <a:lnSpc>
                <a:spcPts val="11200"/>
              </a:lnSpc>
            </a:pPr>
            <a:r>
              <a:rPr lang="en-US" sz="8000">
                <a:solidFill>
                  <a:srgbClr val="FFFFFF"/>
                </a:solidFill>
                <a:latin typeface="Canva Sans Bold"/>
              </a:rPr>
              <a:t>Use Case</a:t>
            </a:r>
          </a:p>
        </p:txBody>
      </p:sp>
      <p:sp>
        <p:nvSpPr>
          <p:cNvPr id="5" name="Freeform 5"/>
          <p:cNvSpPr/>
          <p:nvPr/>
        </p:nvSpPr>
        <p:spPr>
          <a:xfrm rot="5400000">
            <a:off x="-4572000" y="-1385319"/>
            <a:ext cx="9144000" cy="3308465"/>
          </a:xfrm>
          <a:custGeom>
            <a:avLst/>
            <a:gdLst/>
            <a:ahLst/>
            <a:cxnLst/>
            <a:rect l="l" t="t" r="r" b="b"/>
            <a:pathLst>
              <a:path w="9144000" h="3308465">
                <a:moveTo>
                  <a:pt x="0" y="0"/>
                </a:moveTo>
                <a:lnTo>
                  <a:pt x="9144000" y="0"/>
                </a:lnTo>
                <a:lnTo>
                  <a:pt x="9144000" y="3308465"/>
                </a:lnTo>
                <a:lnTo>
                  <a:pt x="0" y="330846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he-IL"/>
          </a:p>
        </p:txBody>
      </p:sp>
      <p:sp>
        <p:nvSpPr>
          <p:cNvPr id="7" name="מציין מיקום של מספר שקופית 6">
            <a:extLst>
              <a:ext uri="{FF2B5EF4-FFF2-40B4-BE49-F238E27FC236}">
                <a16:creationId xmlns:a16="http://schemas.microsoft.com/office/drawing/2014/main" id="{633DF70A-0FAB-2A78-5173-E71D6D65A45F}"/>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6" name="תיבת טקסט 5">
            <a:extLst>
              <a:ext uri="{FF2B5EF4-FFF2-40B4-BE49-F238E27FC236}">
                <a16:creationId xmlns:a16="http://schemas.microsoft.com/office/drawing/2014/main" id="{88B5D056-5354-111C-8FB6-DCAC47A3BEB9}"/>
              </a:ext>
            </a:extLst>
          </p:cNvPr>
          <p:cNvSpPr txBox="1"/>
          <p:nvPr/>
        </p:nvSpPr>
        <p:spPr>
          <a:xfrm>
            <a:off x="1769197" y="9563100"/>
            <a:ext cx="1600200" cy="369332"/>
          </a:xfrm>
          <a:prstGeom prst="rect">
            <a:avLst/>
          </a:prstGeom>
          <a:noFill/>
        </p:spPr>
        <p:txBody>
          <a:bodyPr wrap="square" rtlCol="1">
            <a:spAutoFit/>
          </a:bodyPr>
          <a:lstStyle/>
          <a:p>
            <a:pPr algn="ctr"/>
            <a:r>
              <a:rPr lang="en-US" dirty="0">
                <a:solidFill>
                  <a:schemeClr val="bg1"/>
                </a:solidFill>
              </a:rPr>
              <a:t>14</a:t>
            </a:r>
            <a:endParaRPr lang="he-IL" dirty="0">
              <a:solidFill>
                <a:schemeClr val="bg1"/>
              </a:solidFill>
            </a:endParaRPr>
          </a:p>
        </p:txBody>
      </p:sp>
      <p:pic>
        <p:nvPicPr>
          <p:cNvPr id="9" name="תמונה 8" descr="תמונה שמכילה טקסט, תרשים, צילום מסך, גופן&#10;&#10;התיאור נוצר באופן אוטומטי">
            <a:extLst>
              <a:ext uri="{FF2B5EF4-FFF2-40B4-BE49-F238E27FC236}">
                <a16:creationId xmlns:a16="http://schemas.microsoft.com/office/drawing/2014/main" id="{4E641403-FFE5-58D4-6BF7-CCC64B402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477" y="0"/>
            <a:ext cx="14549523" cy="1028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he-IL"/>
          </a:p>
        </p:txBody>
      </p:sp>
      <p:sp>
        <p:nvSpPr>
          <p:cNvPr id="3" name="Freeform 3"/>
          <p:cNvSpPr/>
          <p:nvPr/>
        </p:nvSpPr>
        <p:spPr>
          <a:xfrm>
            <a:off x="7091540" y="0"/>
            <a:ext cx="11196460" cy="10287000"/>
          </a:xfrm>
          <a:custGeom>
            <a:avLst/>
            <a:gdLst/>
            <a:ahLst/>
            <a:cxnLst/>
            <a:rect l="l" t="t" r="r" b="b"/>
            <a:pathLst>
              <a:path w="11196460" h="10287000">
                <a:moveTo>
                  <a:pt x="0" y="0"/>
                </a:moveTo>
                <a:lnTo>
                  <a:pt x="11196460" y="0"/>
                </a:lnTo>
                <a:lnTo>
                  <a:pt x="11196460" y="10287000"/>
                </a:lnTo>
                <a:lnTo>
                  <a:pt x="0" y="10287000"/>
                </a:lnTo>
                <a:lnTo>
                  <a:pt x="0" y="0"/>
                </a:lnTo>
                <a:close/>
              </a:path>
            </a:pathLst>
          </a:custGeom>
          <a:blipFill>
            <a:blip r:embed="rId4"/>
            <a:stretch>
              <a:fillRect/>
            </a:stretch>
          </a:blipFill>
        </p:spPr>
        <p:txBody>
          <a:bodyPr/>
          <a:lstStyle/>
          <a:p>
            <a:endParaRPr lang="he-IL"/>
          </a:p>
        </p:txBody>
      </p:sp>
      <p:sp>
        <p:nvSpPr>
          <p:cNvPr id="4" name="Freeform 4"/>
          <p:cNvSpPr/>
          <p:nvPr/>
        </p:nvSpPr>
        <p:spPr>
          <a:xfrm rot="5400000">
            <a:off x="-4572000" y="-1385319"/>
            <a:ext cx="9144000" cy="3308465"/>
          </a:xfrm>
          <a:custGeom>
            <a:avLst/>
            <a:gdLst/>
            <a:ahLst/>
            <a:cxnLst/>
            <a:rect l="l" t="t" r="r" b="b"/>
            <a:pathLst>
              <a:path w="9144000" h="3308465">
                <a:moveTo>
                  <a:pt x="0" y="0"/>
                </a:moveTo>
                <a:lnTo>
                  <a:pt x="9144000" y="0"/>
                </a:lnTo>
                <a:lnTo>
                  <a:pt x="9144000" y="3308465"/>
                </a:lnTo>
                <a:lnTo>
                  <a:pt x="0" y="330846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he-IL"/>
          </a:p>
        </p:txBody>
      </p:sp>
      <p:sp>
        <p:nvSpPr>
          <p:cNvPr id="5" name="TextBox 5"/>
          <p:cNvSpPr txBox="1"/>
          <p:nvPr/>
        </p:nvSpPr>
        <p:spPr>
          <a:xfrm>
            <a:off x="619626" y="3157529"/>
            <a:ext cx="5781174" cy="3195319"/>
          </a:xfrm>
          <a:prstGeom prst="rect">
            <a:avLst/>
          </a:prstGeom>
        </p:spPr>
        <p:txBody>
          <a:bodyPr wrap="square" lIns="0" tIns="0" rIns="0" bIns="0" rtlCol="0" anchor="t">
            <a:spAutoFit/>
          </a:bodyPr>
          <a:lstStyle/>
          <a:p>
            <a:pPr algn="ctr">
              <a:lnSpc>
                <a:spcPts val="12880"/>
              </a:lnSpc>
            </a:pPr>
            <a:r>
              <a:rPr lang="en-US" sz="9200" dirty="0">
                <a:solidFill>
                  <a:srgbClr val="FEFFFE"/>
                </a:solidFill>
                <a:latin typeface="Canva Sans Bold"/>
              </a:rPr>
              <a:t>Sequence</a:t>
            </a:r>
          </a:p>
          <a:p>
            <a:pPr algn="ctr">
              <a:lnSpc>
                <a:spcPts val="12880"/>
              </a:lnSpc>
            </a:pPr>
            <a:r>
              <a:rPr lang="en-US" sz="9200" dirty="0">
                <a:solidFill>
                  <a:srgbClr val="FEFFFE"/>
                </a:solidFill>
                <a:latin typeface="Canva Sans Bold"/>
              </a:rPr>
              <a:t> Diagram</a:t>
            </a:r>
          </a:p>
        </p:txBody>
      </p:sp>
      <p:sp>
        <p:nvSpPr>
          <p:cNvPr id="7" name="מציין מיקום של מספר שקופית 6">
            <a:extLst>
              <a:ext uri="{FF2B5EF4-FFF2-40B4-BE49-F238E27FC236}">
                <a16:creationId xmlns:a16="http://schemas.microsoft.com/office/drawing/2014/main" id="{2D75BDFB-28A9-B65A-2530-3EF096E0A4D7}"/>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8" name="תיבת טקסט 7">
            <a:extLst>
              <a:ext uri="{FF2B5EF4-FFF2-40B4-BE49-F238E27FC236}">
                <a16:creationId xmlns:a16="http://schemas.microsoft.com/office/drawing/2014/main" id="{F2957F23-5BE1-8A8F-D9A3-B5ED9BF6CC47}"/>
              </a:ext>
            </a:extLst>
          </p:cNvPr>
          <p:cNvSpPr txBox="1"/>
          <p:nvPr/>
        </p:nvSpPr>
        <p:spPr>
          <a:xfrm>
            <a:off x="1769197" y="9563100"/>
            <a:ext cx="1600200" cy="369332"/>
          </a:xfrm>
          <a:prstGeom prst="rect">
            <a:avLst/>
          </a:prstGeom>
          <a:noFill/>
        </p:spPr>
        <p:txBody>
          <a:bodyPr wrap="square" rtlCol="1">
            <a:spAutoFit/>
          </a:bodyPr>
          <a:lstStyle/>
          <a:p>
            <a:pPr algn="ctr"/>
            <a:r>
              <a:rPr lang="en-US" dirty="0">
                <a:solidFill>
                  <a:schemeClr val="bg1"/>
                </a:solidFill>
              </a:rPr>
              <a:t>15</a:t>
            </a:r>
            <a:endParaRPr lang="he-IL"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he-IL"/>
          </a:p>
        </p:txBody>
      </p:sp>
      <p:sp>
        <p:nvSpPr>
          <p:cNvPr id="4" name="Freeform 4"/>
          <p:cNvSpPr/>
          <p:nvPr/>
        </p:nvSpPr>
        <p:spPr>
          <a:xfrm rot="5400000">
            <a:off x="-4572000" y="-1385319"/>
            <a:ext cx="9144000" cy="3308465"/>
          </a:xfrm>
          <a:custGeom>
            <a:avLst/>
            <a:gdLst/>
            <a:ahLst/>
            <a:cxnLst/>
            <a:rect l="l" t="t" r="r" b="b"/>
            <a:pathLst>
              <a:path w="9144000" h="3308465">
                <a:moveTo>
                  <a:pt x="0" y="0"/>
                </a:moveTo>
                <a:lnTo>
                  <a:pt x="9144000" y="0"/>
                </a:lnTo>
                <a:lnTo>
                  <a:pt x="9144000" y="3308465"/>
                </a:lnTo>
                <a:lnTo>
                  <a:pt x="0" y="330846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he-IL"/>
          </a:p>
        </p:txBody>
      </p:sp>
      <p:sp>
        <p:nvSpPr>
          <p:cNvPr id="5" name="TextBox 5"/>
          <p:cNvSpPr txBox="1"/>
          <p:nvPr/>
        </p:nvSpPr>
        <p:spPr>
          <a:xfrm>
            <a:off x="340482" y="4745664"/>
            <a:ext cx="539115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Activity Diagram</a:t>
            </a:r>
          </a:p>
        </p:txBody>
      </p:sp>
      <p:sp>
        <p:nvSpPr>
          <p:cNvPr id="7" name="מציין מיקום של מספר שקופית 6">
            <a:extLst>
              <a:ext uri="{FF2B5EF4-FFF2-40B4-BE49-F238E27FC236}">
                <a16:creationId xmlns:a16="http://schemas.microsoft.com/office/drawing/2014/main" id="{D9EEFC95-667E-8A05-73C0-4FF27F652E5B}"/>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6" name="תיבת טקסט 5">
            <a:extLst>
              <a:ext uri="{FF2B5EF4-FFF2-40B4-BE49-F238E27FC236}">
                <a16:creationId xmlns:a16="http://schemas.microsoft.com/office/drawing/2014/main" id="{74D5053C-AC41-822C-7FD2-72516A324680}"/>
              </a:ext>
            </a:extLst>
          </p:cNvPr>
          <p:cNvSpPr txBox="1"/>
          <p:nvPr/>
        </p:nvSpPr>
        <p:spPr>
          <a:xfrm>
            <a:off x="1769197" y="9563100"/>
            <a:ext cx="1600200" cy="369332"/>
          </a:xfrm>
          <a:prstGeom prst="rect">
            <a:avLst/>
          </a:prstGeom>
          <a:noFill/>
        </p:spPr>
        <p:txBody>
          <a:bodyPr wrap="square" rtlCol="1">
            <a:spAutoFit/>
          </a:bodyPr>
          <a:lstStyle/>
          <a:p>
            <a:pPr algn="ctr"/>
            <a:r>
              <a:rPr lang="en-US" dirty="0">
                <a:solidFill>
                  <a:schemeClr val="bg1"/>
                </a:solidFill>
              </a:rPr>
              <a:t>16</a:t>
            </a:r>
            <a:endParaRPr lang="he-IL" dirty="0">
              <a:solidFill>
                <a:schemeClr val="bg1"/>
              </a:solidFill>
            </a:endParaRPr>
          </a:p>
        </p:txBody>
      </p:sp>
      <p:pic>
        <p:nvPicPr>
          <p:cNvPr id="8" name="תמונה 7">
            <a:extLst>
              <a:ext uri="{FF2B5EF4-FFF2-40B4-BE49-F238E27FC236}">
                <a16:creationId xmlns:a16="http://schemas.microsoft.com/office/drawing/2014/main" id="{2B2277EF-7698-CAB9-5D48-56F37CE873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0063" y="0"/>
            <a:ext cx="12347937" cy="1028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he-IL"/>
          </a:p>
        </p:txBody>
      </p:sp>
      <p:sp>
        <p:nvSpPr>
          <p:cNvPr id="3" name="TextBox 3"/>
          <p:cNvSpPr txBox="1"/>
          <p:nvPr/>
        </p:nvSpPr>
        <p:spPr>
          <a:xfrm>
            <a:off x="6627909" y="416854"/>
            <a:ext cx="4174927"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Testing</a:t>
            </a:r>
          </a:p>
        </p:txBody>
      </p:sp>
      <p:sp>
        <p:nvSpPr>
          <p:cNvPr id="4" name="TextBox 4"/>
          <p:cNvSpPr txBox="1"/>
          <p:nvPr/>
        </p:nvSpPr>
        <p:spPr>
          <a:xfrm>
            <a:off x="669731" y="3319780"/>
            <a:ext cx="16948539" cy="35807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rPr>
              <a:t>We will evaluate our web application based on its ability to capture high quality recordings and sending them appropriately for the </a:t>
            </a:r>
            <a:r>
              <a:rPr lang="en-US" sz="3399" dirty="0" err="1">
                <a:solidFill>
                  <a:srgbClr val="FFFFFF"/>
                </a:solidFill>
                <a:latin typeface="Canva Sans"/>
              </a:rPr>
              <a:t>assemblyAI</a:t>
            </a:r>
            <a:r>
              <a:rPr lang="en-US" sz="3399" dirty="0">
                <a:solidFill>
                  <a:srgbClr val="FFFFFF"/>
                </a:solidFill>
                <a:latin typeface="Canva Sans"/>
              </a:rPr>
              <a:t> API, and writing the transcription to an organized pdf file, also displaying it for all participant in the specific meeting. In addition, for properly using the API to maintain high transcription accuracy.</a:t>
            </a:r>
          </a:p>
          <a:p>
            <a:pPr algn="ctr">
              <a:lnSpc>
                <a:spcPts val="4759"/>
              </a:lnSpc>
            </a:pPr>
            <a:endParaRPr lang="en-US" sz="3399" dirty="0">
              <a:solidFill>
                <a:srgbClr val="FFFFFF"/>
              </a:solidFill>
              <a:latin typeface="Canva Sans"/>
            </a:endParaRPr>
          </a:p>
        </p:txBody>
      </p:sp>
      <p:sp>
        <p:nvSpPr>
          <p:cNvPr id="6" name="תיבת טקסט 5">
            <a:extLst>
              <a:ext uri="{FF2B5EF4-FFF2-40B4-BE49-F238E27FC236}">
                <a16:creationId xmlns:a16="http://schemas.microsoft.com/office/drawing/2014/main" id="{45412B58-9338-882B-8A4E-A16B96A3D339}"/>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17</a:t>
            </a:r>
            <a:endParaRPr lang="he-IL"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221090286"/>
              </p:ext>
            </p:extLst>
          </p:nvPr>
        </p:nvGraphicFramePr>
        <p:xfrm>
          <a:off x="867965" y="436690"/>
          <a:ext cx="16552071" cy="9413620"/>
        </p:xfrm>
        <a:graphic>
          <a:graphicData uri="http://schemas.openxmlformats.org/drawingml/2006/table">
            <a:tbl>
              <a:tblPr/>
              <a:tblGrid>
                <a:gridCol w="1900419">
                  <a:extLst>
                    <a:ext uri="{9D8B030D-6E8A-4147-A177-3AD203B41FA5}">
                      <a16:colId xmlns:a16="http://schemas.microsoft.com/office/drawing/2014/main" val="20000"/>
                    </a:ext>
                  </a:extLst>
                </a:gridCol>
                <a:gridCol w="3506138">
                  <a:extLst>
                    <a:ext uri="{9D8B030D-6E8A-4147-A177-3AD203B41FA5}">
                      <a16:colId xmlns:a16="http://schemas.microsoft.com/office/drawing/2014/main" val="20001"/>
                    </a:ext>
                  </a:extLst>
                </a:gridCol>
                <a:gridCol w="5944451">
                  <a:extLst>
                    <a:ext uri="{9D8B030D-6E8A-4147-A177-3AD203B41FA5}">
                      <a16:colId xmlns:a16="http://schemas.microsoft.com/office/drawing/2014/main" val="20002"/>
                    </a:ext>
                  </a:extLst>
                </a:gridCol>
                <a:gridCol w="5201063">
                  <a:extLst>
                    <a:ext uri="{9D8B030D-6E8A-4147-A177-3AD203B41FA5}">
                      <a16:colId xmlns:a16="http://schemas.microsoft.com/office/drawing/2014/main" val="20003"/>
                    </a:ext>
                  </a:extLst>
                </a:gridCol>
              </a:tblGrid>
              <a:tr h="1417473">
                <a:tc>
                  <a:txBody>
                    <a:bodyPr/>
                    <a:lstStyle/>
                    <a:p>
                      <a:pPr algn="ctr">
                        <a:lnSpc>
                          <a:spcPts val="3919"/>
                        </a:lnSpc>
                        <a:defRPr/>
                      </a:pPr>
                      <a:r>
                        <a:rPr lang="en-US" sz="2799">
                          <a:solidFill>
                            <a:srgbClr val="000000"/>
                          </a:solidFill>
                          <a:latin typeface="Canva Sans Bold"/>
                        </a:rPr>
                        <a:t>Test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919"/>
                        </a:lnSpc>
                        <a:defRPr/>
                      </a:pPr>
                      <a:r>
                        <a:rPr lang="en-US" sz="2799">
                          <a:solidFill>
                            <a:srgbClr val="000000"/>
                          </a:solidFill>
                          <a:latin typeface="Canva Sans Bold"/>
                        </a:rPr>
                        <a:t>Module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919"/>
                        </a:lnSpc>
                        <a:defRPr/>
                      </a:pPr>
                      <a:r>
                        <a:rPr lang="en-US" sz="2799">
                          <a:solidFill>
                            <a:srgbClr val="000000"/>
                          </a:solidFill>
                          <a:latin typeface="Canva Sans Bold"/>
                        </a:rPr>
                        <a:t>Tested Function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919"/>
                        </a:lnSpc>
                        <a:defRPr/>
                      </a:pPr>
                      <a:r>
                        <a:rPr lang="en-US" sz="2799">
                          <a:solidFill>
                            <a:srgbClr val="000000"/>
                          </a:solidFill>
                          <a:latin typeface="Canva Sans Bold"/>
                        </a:rPr>
                        <a:t>Expected Result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2047521">
                <a:tc>
                  <a:txBody>
                    <a:bodyPr/>
                    <a:lstStyle/>
                    <a:p>
                      <a:pPr algn="ctr">
                        <a:lnSpc>
                          <a:spcPts val="3919"/>
                        </a:lnSpc>
                        <a:defRPr/>
                      </a:pPr>
                      <a:r>
                        <a:rPr lang="en-US" sz="2799">
                          <a:solidFill>
                            <a:srgbClr val="FFFFFF"/>
                          </a:solidFill>
                          <a:latin typeface="Canva Sans"/>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Web application</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Page load</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First page load&lt;2s</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477000">
                <a:tc>
                  <a:txBody>
                    <a:bodyPr/>
                    <a:lstStyle/>
                    <a:p>
                      <a:pPr algn="ctr">
                        <a:lnSpc>
                          <a:spcPts val="3919"/>
                        </a:lnSpc>
                        <a:defRPr/>
                      </a:pPr>
                      <a:r>
                        <a:rPr lang="en-US" sz="2799">
                          <a:solidFill>
                            <a:srgbClr val="FFFFFF"/>
                          </a:solidFill>
                          <a:latin typeface="Canva Sans"/>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Web application</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UI</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Responsive and easy to use.</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471626">
                <a:tc>
                  <a:txBody>
                    <a:bodyPr/>
                    <a:lstStyle/>
                    <a:p>
                      <a:pPr algn="ctr">
                        <a:lnSpc>
                          <a:spcPts val="3919"/>
                        </a:lnSpc>
                        <a:defRPr/>
                      </a:pPr>
                      <a:r>
                        <a:rPr lang="en-US" sz="2799">
                          <a:solidFill>
                            <a:srgbClr val="FFFFFF"/>
                          </a:solidFill>
                          <a:latin typeface="Canva Sans"/>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Web application</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dirty="0"/>
                    </a:p>
                    <a:p>
                      <a:pPr algn="ctr">
                        <a:lnSpc>
                          <a:spcPts val="3919"/>
                        </a:lnSpc>
                      </a:pPr>
                      <a:r>
                        <a:rPr lang="en-US" sz="2799" dirty="0">
                          <a:solidFill>
                            <a:srgbClr val="FFFFFF"/>
                          </a:solidFill>
                          <a:latin typeface="Canva Sans"/>
                        </a:rPr>
                        <a:t>scalability</a:t>
                      </a:r>
                    </a:p>
                    <a:p>
                      <a:pPr algn="ctr">
                        <a:lnSpc>
                          <a:spcPts val="3919"/>
                        </a:lnSpc>
                      </a:pPr>
                      <a:r>
                        <a:rPr lang="en-US" sz="2799" dirty="0">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dirty="0"/>
                    </a:p>
                    <a:p>
                      <a:pPr algn="ctr">
                        <a:lnSpc>
                          <a:spcPts val="3919"/>
                        </a:lnSpc>
                      </a:pPr>
                      <a:r>
                        <a:rPr lang="en-US" sz="2799" dirty="0">
                          <a:solidFill>
                            <a:srgbClr val="FFFFFF"/>
                          </a:solidFill>
                          <a:latin typeface="Canva Sans"/>
                        </a:rPr>
                        <a:t>Application works perfectly when multiple user are using it </a:t>
                      </a:r>
                      <a:r>
                        <a:rPr lang="en-US" sz="2799" dirty="0" err="1">
                          <a:solidFill>
                            <a:srgbClr val="FFFFFF"/>
                          </a:solidFill>
                          <a:latin typeface="Canva Sans"/>
                        </a:rPr>
                        <a:t>simulatinsly</a:t>
                      </a:r>
                      <a:r>
                        <a:rPr lang="en-US" sz="2799" dirty="0">
                          <a:solidFill>
                            <a:srgbClr val="FFFFFF"/>
                          </a:solidFill>
                          <a:latin typeface="Canva Sans"/>
                        </a:rPr>
                        <a:t>.</a:t>
                      </a:r>
                    </a:p>
                    <a:p>
                      <a:pPr algn="ctr">
                        <a:lnSpc>
                          <a:spcPts val="3919"/>
                        </a:lnSpc>
                      </a:pPr>
                      <a:r>
                        <a:rPr lang="en-US" sz="2799" dirty="0">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תיבת טקסט 3">
            <a:extLst>
              <a:ext uri="{FF2B5EF4-FFF2-40B4-BE49-F238E27FC236}">
                <a16:creationId xmlns:a16="http://schemas.microsoft.com/office/drawing/2014/main" id="{8E0EAE61-2154-2AA4-B0C7-E1808F249B1D}"/>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18</a:t>
            </a:r>
            <a:endParaRPr lang="he-IL"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554255913"/>
              </p:ext>
            </p:extLst>
          </p:nvPr>
        </p:nvGraphicFramePr>
        <p:xfrm>
          <a:off x="367899" y="227385"/>
          <a:ext cx="17552202" cy="9832229"/>
        </p:xfrm>
        <a:graphic>
          <a:graphicData uri="http://schemas.openxmlformats.org/drawingml/2006/table">
            <a:tbl>
              <a:tblPr/>
              <a:tblGrid>
                <a:gridCol w="2150746">
                  <a:extLst>
                    <a:ext uri="{9D8B030D-6E8A-4147-A177-3AD203B41FA5}">
                      <a16:colId xmlns:a16="http://schemas.microsoft.com/office/drawing/2014/main" val="20000"/>
                    </a:ext>
                  </a:extLst>
                </a:gridCol>
                <a:gridCol w="4105271">
                  <a:extLst>
                    <a:ext uri="{9D8B030D-6E8A-4147-A177-3AD203B41FA5}">
                      <a16:colId xmlns:a16="http://schemas.microsoft.com/office/drawing/2014/main" val="20001"/>
                    </a:ext>
                  </a:extLst>
                </a:gridCol>
                <a:gridCol w="5845229">
                  <a:extLst>
                    <a:ext uri="{9D8B030D-6E8A-4147-A177-3AD203B41FA5}">
                      <a16:colId xmlns:a16="http://schemas.microsoft.com/office/drawing/2014/main" val="20002"/>
                    </a:ext>
                  </a:extLst>
                </a:gridCol>
                <a:gridCol w="5450956">
                  <a:extLst>
                    <a:ext uri="{9D8B030D-6E8A-4147-A177-3AD203B41FA5}">
                      <a16:colId xmlns:a16="http://schemas.microsoft.com/office/drawing/2014/main" val="20003"/>
                    </a:ext>
                  </a:extLst>
                </a:gridCol>
              </a:tblGrid>
              <a:tr h="1417228">
                <a:tc>
                  <a:txBody>
                    <a:bodyPr/>
                    <a:lstStyle/>
                    <a:p>
                      <a:pPr algn="ctr">
                        <a:lnSpc>
                          <a:spcPts val="3919"/>
                        </a:lnSpc>
                        <a:defRPr/>
                      </a:pPr>
                      <a:r>
                        <a:rPr lang="en-US" sz="2799">
                          <a:solidFill>
                            <a:srgbClr val="000000"/>
                          </a:solidFill>
                          <a:latin typeface="Canva Sans Bold"/>
                        </a:rPr>
                        <a:t>Test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919"/>
                        </a:lnSpc>
                        <a:defRPr/>
                      </a:pPr>
                      <a:r>
                        <a:rPr lang="en-US" sz="2799">
                          <a:solidFill>
                            <a:srgbClr val="000000"/>
                          </a:solidFill>
                          <a:latin typeface="Canva Sans Bold"/>
                        </a:rPr>
                        <a:t>Module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919"/>
                        </a:lnSpc>
                        <a:defRPr/>
                      </a:pPr>
                      <a:r>
                        <a:rPr lang="en-US" sz="2799">
                          <a:solidFill>
                            <a:srgbClr val="000000"/>
                          </a:solidFill>
                          <a:latin typeface="Canva Sans Bold"/>
                        </a:rPr>
                        <a:t>Tested Function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3919"/>
                        </a:lnSpc>
                        <a:defRPr/>
                      </a:pPr>
                      <a:r>
                        <a:rPr lang="en-US" sz="2799">
                          <a:solidFill>
                            <a:srgbClr val="000000"/>
                          </a:solidFill>
                          <a:latin typeface="Canva Sans Bold"/>
                        </a:rPr>
                        <a:t>Expected Result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2476572">
                <a:tc>
                  <a:txBody>
                    <a:bodyPr/>
                    <a:lstStyle/>
                    <a:p>
                      <a:pPr algn="ctr">
                        <a:lnSpc>
                          <a:spcPts val="3919"/>
                        </a:lnSpc>
                        <a:defRPr/>
                      </a:pPr>
                      <a:r>
                        <a:rPr lang="en-US" sz="2799">
                          <a:solidFill>
                            <a:srgbClr val="FFFFFF"/>
                          </a:solidFill>
                          <a:latin typeface="Canva Sans"/>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Web application</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display meeting</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Correctly display the meeting room.</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476572">
                <a:tc>
                  <a:txBody>
                    <a:bodyPr/>
                    <a:lstStyle/>
                    <a:p>
                      <a:pPr algn="ctr">
                        <a:lnSpc>
                          <a:spcPts val="3919"/>
                        </a:lnSpc>
                        <a:defRPr/>
                      </a:pPr>
                      <a:r>
                        <a:rPr lang="en-US" sz="2799">
                          <a:solidFill>
                            <a:srgbClr val="FFFFFF"/>
                          </a:solidFill>
                          <a:latin typeface="Canva Sans"/>
                        </a:rPr>
                        <a:t>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Web application</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Join meeting</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Display pop out asking for meeting ID.</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461857">
                <a:tc>
                  <a:txBody>
                    <a:bodyPr/>
                    <a:lstStyle/>
                    <a:p>
                      <a:pPr algn="ctr">
                        <a:lnSpc>
                          <a:spcPts val="3919"/>
                        </a:lnSpc>
                        <a:defRPr/>
                      </a:pPr>
                      <a:r>
                        <a:rPr lang="en-US" sz="2799">
                          <a:solidFill>
                            <a:srgbClr val="FFFFFF"/>
                          </a:solidFill>
                          <a:latin typeface="Canva Sans"/>
                        </a:rPr>
                        <a:t>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a:p>
                    <a:p>
                      <a:pPr algn="ctr">
                        <a:lnSpc>
                          <a:spcPts val="3919"/>
                        </a:lnSpc>
                      </a:pPr>
                      <a:r>
                        <a:rPr lang="en-US" sz="2799">
                          <a:solidFill>
                            <a:srgbClr val="FFFFFF"/>
                          </a:solidFill>
                          <a:latin typeface="Canva Sans"/>
                        </a:rPr>
                        <a:t>  Web application</a:t>
                      </a:r>
                    </a:p>
                    <a:p>
                      <a:pPr algn="ctr">
                        <a:lnSpc>
                          <a:spcPts val="3919"/>
                        </a:lnSpc>
                      </a:pPr>
                      <a:r>
                        <a:rPr lang="en-US" sz="2799">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dirty="0"/>
                    </a:p>
                    <a:p>
                      <a:pPr algn="ctr">
                        <a:lnSpc>
                          <a:spcPts val="3919"/>
                        </a:lnSpc>
                      </a:pPr>
                      <a:r>
                        <a:rPr lang="en-US" sz="2799" dirty="0">
                          <a:solidFill>
                            <a:srgbClr val="FFFFFF"/>
                          </a:solidFill>
                          <a:latin typeface="Canva Sans"/>
                        </a:rPr>
                        <a:t>Cyber attacks</a:t>
                      </a:r>
                    </a:p>
                    <a:p>
                      <a:pPr algn="ctr">
                        <a:lnSpc>
                          <a:spcPts val="3919"/>
                        </a:lnSpc>
                      </a:pPr>
                      <a:r>
                        <a:rPr lang="en-US" sz="2799" dirty="0">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endParaRPr lang="en-US" sz="1100" dirty="0"/>
                    </a:p>
                    <a:p>
                      <a:pPr algn="ctr">
                        <a:lnSpc>
                          <a:spcPts val="3919"/>
                        </a:lnSpc>
                      </a:pPr>
                      <a:r>
                        <a:rPr lang="en-US" sz="2799" dirty="0">
                          <a:solidFill>
                            <a:srgbClr val="FFFFFF"/>
                          </a:solidFill>
                          <a:latin typeface="Canva Sans"/>
                        </a:rPr>
                        <a:t>To block cyber attacks perfectly</a:t>
                      </a:r>
                    </a:p>
                    <a:p>
                      <a:pPr algn="ctr">
                        <a:lnSpc>
                          <a:spcPts val="3919"/>
                        </a:lnSpc>
                      </a:pPr>
                      <a:r>
                        <a:rPr lang="en-US" sz="2799" dirty="0">
                          <a:solidFill>
                            <a:srgbClr val="FFFFFF"/>
                          </a:solidFill>
                          <a:latin typeface="Canva Sans"/>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תיבת טקסט 3">
            <a:extLst>
              <a:ext uri="{FF2B5EF4-FFF2-40B4-BE49-F238E27FC236}">
                <a16:creationId xmlns:a16="http://schemas.microsoft.com/office/drawing/2014/main" id="{283B9707-38EC-EC91-8245-1F2AA5942F12}"/>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19</a:t>
            </a:r>
            <a:endParaRPr lang="he-IL"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TextBox 3"/>
          <p:cNvSpPr txBox="1"/>
          <p:nvPr/>
        </p:nvSpPr>
        <p:spPr>
          <a:xfrm>
            <a:off x="1028700" y="654613"/>
            <a:ext cx="8267700"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Introduction</a:t>
            </a:r>
          </a:p>
        </p:txBody>
      </p:sp>
      <p:sp>
        <p:nvSpPr>
          <p:cNvPr id="4" name="TextBox 4"/>
          <p:cNvSpPr txBox="1"/>
          <p:nvPr/>
        </p:nvSpPr>
        <p:spPr>
          <a:xfrm>
            <a:off x="1028700" y="3028723"/>
            <a:ext cx="15079579" cy="1047749"/>
          </a:xfrm>
          <a:prstGeom prst="rect">
            <a:avLst/>
          </a:prstGeom>
        </p:spPr>
        <p:txBody>
          <a:bodyPr lIns="0" tIns="0" rIns="0" bIns="0" rtlCol="0" anchor="t">
            <a:spAutoFit/>
          </a:bodyPr>
          <a:lstStyle/>
          <a:p>
            <a:pPr marL="647711" lvl="1" indent="-323856" algn="just">
              <a:lnSpc>
                <a:spcPts val="4200"/>
              </a:lnSpc>
              <a:buFont typeface="Arial"/>
              <a:buChar char="•"/>
            </a:pPr>
            <a:r>
              <a:rPr lang="en-US" sz="3200" b="0" i="0" dirty="0">
                <a:solidFill>
                  <a:srgbClr val="FFFFFF"/>
                </a:solidFill>
                <a:effectLst/>
              </a:rPr>
              <a:t>After COVID-19, remote conference became more and more popular, but until now all the applications don't have the ability to save the transcript of the conference .</a:t>
            </a:r>
            <a:endParaRPr lang="en-US" sz="3000" dirty="0">
              <a:solidFill>
                <a:srgbClr val="FFFFFF"/>
              </a:solidFill>
              <a:latin typeface="Canva Sans"/>
            </a:endParaRPr>
          </a:p>
        </p:txBody>
      </p:sp>
      <p:pic>
        <p:nvPicPr>
          <p:cNvPr id="12" name="תמונה 11" descr="תמונה שמכילה מחשב, חשמל, מחשב נייד, מכשיר פלט&#10;&#10;התיאור נוצר באופן אוטומטי">
            <a:extLst>
              <a:ext uri="{FF2B5EF4-FFF2-40B4-BE49-F238E27FC236}">
                <a16:creationId xmlns:a16="http://schemas.microsoft.com/office/drawing/2014/main" id="{B157FA5B-CFC2-4B98-C679-0EEAF9A127A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363200" y="4480254"/>
            <a:ext cx="5745079" cy="4596063"/>
          </a:xfrm>
          <a:prstGeom prst="rect">
            <a:avLst/>
          </a:prstGeom>
        </p:spPr>
      </p:pic>
      <p:sp>
        <p:nvSpPr>
          <p:cNvPr id="13" name="תיבת טקסט 12">
            <a:extLst>
              <a:ext uri="{FF2B5EF4-FFF2-40B4-BE49-F238E27FC236}">
                <a16:creationId xmlns:a16="http://schemas.microsoft.com/office/drawing/2014/main" id="{47F0F8EA-A5B6-3555-7E16-5B6E61078592}"/>
              </a:ext>
            </a:extLst>
          </p:cNvPr>
          <p:cNvSpPr txBox="1"/>
          <p:nvPr/>
        </p:nvSpPr>
        <p:spPr>
          <a:xfrm>
            <a:off x="4572000" y="8801100"/>
            <a:ext cx="9144000" cy="230832"/>
          </a:xfrm>
          <a:prstGeom prst="rect">
            <a:avLst/>
          </a:prstGeom>
          <a:noFill/>
        </p:spPr>
        <p:txBody>
          <a:bodyPr wrap="square" rtlCol="1">
            <a:spAutoFit/>
          </a:bodyPr>
          <a:lstStyle/>
          <a:p>
            <a:r>
              <a:rPr lang="he-IL" sz="900">
                <a:hlinkClick r:id="rId5" tooltip="https://blogs.deusto.es/aprender-ensenar/tips-para-darle-un-giro-a-tus-sesiones-de-videoconferencia-con-google-meet/"/>
              </a:rPr>
              <a:t>תמונה זו</a:t>
            </a:r>
            <a:r>
              <a:rPr lang="he-IL" sz="900"/>
              <a:t> מאת מחבר לא ידוע ניתן ברשיון במסגרת </a:t>
            </a:r>
            <a:r>
              <a:rPr lang="he-IL" sz="900">
                <a:hlinkClick r:id="rId6" tooltip="https://creativecommons.org/licenses/by-nc-sa/3.0/"/>
              </a:rPr>
              <a:t>CC BY-SA-NC</a:t>
            </a:r>
            <a:endParaRPr lang="he-IL" sz="900"/>
          </a:p>
        </p:txBody>
      </p:sp>
      <p:pic>
        <p:nvPicPr>
          <p:cNvPr id="15" name="תמונה 14" descr="תמונה שמכילה מחשב, מחשב נייד, מערכת הפעלה, מכשיר פלט&#10;&#10;התיאור נוצר באופן אוטומטי">
            <a:extLst>
              <a:ext uri="{FF2B5EF4-FFF2-40B4-BE49-F238E27FC236}">
                <a16:creationId xmlns:a16="http://schemas.microsoft.com/office/drawing/2014/main" id="{C61CE937-2FD3-7182-17AC-32ABB912166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62000" y="4480255"/>
            <a:ext cx="6701209" cy="4533787"/>
          </a:xfrm>
          <a:prstGeom prst="rect">
            <a:avLst/>
          </a:prstGeom>
        </p:spPr>
      </p:pic>
      <p:sp>
        <p:nvSpPr>
          <p:cNvPr id="18" name="תיבת טקסט 17">
            <a:extLst>
              <a:ext uri="{FF2B5EF4-FFF2-40B4-BE49-F238E27FC236}">
                <a16:creationId xmlns:a16="http://schemas.microsoft.com/office/drawing/2014/main" id="{D57361F3-9756-94D4-E72B-B27179811C83}"/>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2</a:t>
            </a:r>
            <a:endParaRPr lang="he-IL"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grpSp>
        <p:nvGrpSpPr>
          <p:cNvPr id="2" name="Group 2"/>
          <p:cNvGrpSpPr/>
          <p:nvPr/>
        </p:nvGrpSpPr>
        <p:grpSpPr>
          <a:xfrm>
            <a:off x="3064580" y="1028700"/>
            <a:ext cx="11493664" cy="7779382"/>
            <a:chOff x="0" y="0"/>
            <a:chExt cx="15324885" cy="10372510"/>
          </a:xfrm>
        </p:grpSpPr>
        <p:sp>
          <p:nvSpPr>
            <p:cNvPr id="3" name="TextBox 3"/>
            <p:cNvSpPr txBox="1"/>
            <p:nvPr/>
          </p:nvSpPr>
          <p:spPr>
            <a:xfrm rot="-592460">
              <a:off x="341389" y="1650092"/>
              <a:ext cx="14472147" cy="4375598"/>
            </a:xfrm>
            <a:prstGeom prst="rect">
              <a:avLst/>
            </a:prstGeom>
          </p:spPr>
          <p:txBody>
            <a:bodyPr lIns="0" tIns="0" rIns="0" bIns="0" rtlCol="0" anchor="t">
              <a:spAutoFit/>
            </a:bodyPr>
            <a:lstStyle/>
            <a:p>
              <a:pPr algn="ctr">
                <a:lnSpc>
                  <a:spcPts val="23835"/>
                </a:lnSpc>
                <a:spcBef>
                  <a:spcPct val="0"/>
                </a:spcBef>
              </a:pPr>
              <a:r>
                <a:rPr lang="en-US" sz="23835">
                  <a:solidFill>
                    <a:srgbClr val="F6F3E4"/>
                  </a:solidFill>
                  <a:latin typeface="Bukhari Script Bold"/>
                </a:rPr>
                <a:t>Thank</a:t>
              </a:r>
            </a:p>
          </p:txBody>
        </p:sp>
        <p:sp>
          <p:nvSpPr>
            <p:cNvPr id="4" name="TextBox 4"/>
            <p:cNvSpPr txBox="1"/>
            <p:nvPr/>
          </p:nvSpPr>
          <p:spPr>
            <a:xfrm rot="-515361">
              <a:off x="1903806" y="5463484"/>
              <a:ext cx="13198350" cy="3945859"/>
            </a:xfrm>
            <a:prstGeom prst="rect">
              <a:avLst/>
            </a:prstGeom>
          </p:spPr>
          <p:txBody>
            <a:bodyPr lIns="0" tIns="0" rIns="0" bIns="0" rtlCol="0" anchor="t">
              <a:spAutoFit/>
            </a:bodyPr>
            <a:lstStyle/>
            <a:p>
              <a:pPr algn="ctr">
                <a:lnSpc>
                  <a:spcPts val="21451"/>
                </a:lnSpc>
                <a:spcBef>
                  <a:spcPct val="0"/>
                </a:spcBef>
              </a:pPr>
              <a:r>
                <a:rPr lang="en-US" sz="21451">
                  <a:solidFill>
                    <a:srgbClr val="F6F3E4"/>
                  </a:solidFill>
                  <a:latin typeface="Bukhari Script Bold"/>
                </a:rPr>
                <a:t>you!</a:t>
              </a:r>
            </a:p>
          </p:txBody>
        </p:sp>
      </p:grpSp>
      <p:sp>
        <p:nvSpPr>
          <p:cNvPr id="6" name="מציין מיקום של מספר שקופית 5">
            <a:extLst>
              <a:ext uri="{FF2B5EF4-FFF2-40B4-BE49-F238E27FC236}">
                <a16:creationId xmlns:a16="http://schemas.microsoft.com/office/drawing/2014/main" id="{8D8F3521-A329-7B9A-7CE7-66D63C332BE6}"/>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5" name="תיבת טקסט 4">
            <a:extLst>
              <a:ext uri="{FF2B5EF4-FFF2-40B4-BE49-F238E27FC236}">
                <a16:creationId xmlns:a16="http://schemas.microsoft.com/office/drawing/2014/main" id="{C3960842-0D77-3D14-0B19-7EB1672EAAB2}"/>
              </a:ext>
            </a:extLst>
          </p:cNvPr>
          <p:cNvSpPr txBox="1"/>
          <p:nvPr/>
        </p:nvSpPr>
        <p:spPr>
          <a:xfrm>
            <a:off x="8458200" y="9639300"/>
            <a:ext cx="1600200" cy="369332"/>
          </a:xfrm>
          <a:prstGeom prst="rect">
            <a:avLst/>
          </a:prstGeom>
          <a:noFill/>
        </p:spPr>
        <p:txBody>
          <a:bodyPr wrap="square" rtlCol="1">
            <a:spAutoFit/>
          </a:bodyPr>
          <a:lstStyle/>
          <a:p>
            <a:pPr algn="ctr"/>
            <a:r>
              <a:rPr lang="en-US">
                <a:solidFill>
                  <a:schemeClr val="bg1"/>
                </a:solidFill>
              </a:rPr>
              <a:t>23</a:t>
            </a:r>
            <a:endParaRPr lang="he-IL"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he-IL"/>
          </a:p>
        </p:txBody>
      </p:sp>
      <p:sp>
        <p:nvSpPr>
          <p:cNvPr id="3" name="TextBox 3"/>
          <p:cNvSpPr txBox="1"/>
          <p:nvPr/>
        </p:nvSpPr>
        <p:spPr>
          <a:xfrm>
            <a:off x="1028700" y="857250"/>
            <a:ext cx="14668500"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Motivation </a:t>
            </a:r>
          </a:p>
        </p:txBody>
      </p:sp>
      <p:sp>
        <p:nvSpPr>
          <p:cNvPr id="4" name="TextBox 4"/>
          <p:cNvSpPr txBox="1"/>
          <p:nvPr/>
        </p:nvSpPr>
        <p:spPr>
          <a:xfrm>
            <a:off x="1028700" y="3612349"/>
            <a:ext cx="16230600" cy="11804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Canva Sans"/>
              </a:rPr>
              <a:t>How does speech recognition technology impact communication and accessibility for handicapped and people with hearing impairments?</a:t>
            </a:r>
          </a:p>
        </p:txBody>
      </p:sp>
      <p:sp>
        <p:nvSpPr>
          <p:cNvPr id="5" name="TextBox 5"/>
          <p:cNvSpPr txBox="1"/>
          <p:nvPr/>
        </p:nvSpPr>
        <p:spPr>
          <a:xfrm>
            <a:off x="1028700" y="5606603"/>
            <a:ext cx="16230600"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err="1">
                <a:solidFill>
                  <a:srgbClr val="FFFFFF"/>
                </a:solidFill>
                <a:latin typeface="Canva Sans"/>
              </a:rPr>
              <a:t>Identfying</a:t>
            </a:r>
            <a:r>
              <a:rPr lang="en-US" sz="3399" dirty="0">
                <a:solidFill>
                  <a:srgbClr val="FFFFFF"/>
                </a:solidFill>
                <a:latin typeface="Canva Sans"/>
              </a:rPr>
              <a:t> current limitations in current speech recognition systems.</a:t>
            </a:r>
          </a:p>
        </p:txBody>
      </p:sp>
      <p:sp>
        <p:nvSpPr>
          <p:cNvPr id="7" name="תיבת טקסט 6">
            <a:extLst>
              <a:ext uri="{FF2B5EF4-FFF2-40B4-BE49-F238E27FC236}">
                <a16:creationId xmlns:a16="http://schemas.microsoft.com/office/drawing/2014/main" id="{412E4C82-FF27-A3E0-F986-438AA14F4A6B}"/>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3</a:t>
            </a:r>
            <a:endParaRPr lang="he-IL"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3" name="Group 3"/>
          <p:cNvGrpSpPr/>
          <p:nvPr/>
        </p:nvGrpSpPr>
        <p:grpSpPr>
          <a:xfrm>
            <a:off x="10506554" y="6581600"/>
            <a:ext cx="6418892" cy="1903882"/>
            <a:chOff x="0" y="0"/>
            <a:chExt cx="8558523" cy="2538509"/>
          </a:xfrm>
        </p:grpSpPr>
        <p:sp>
          <p:nvSpPr>
            <p:cNvPr id="4" name="Freeform 4"/>
            <p:cNvSpPr/>
            <p:nvPr/>
          </p:nvSpPr>
          <p:spPr>
            <a:xfrm>
              <a:off x="0" y="0"/>
              <a:ext cx="3846225" cy="2538509"/>
            </a:xfrm>
            <a:custGeom>
              <a:avLst/>
              <a:gdLst/>
              <a:ahLst/>
              <a:cxnLst/>
              <a:rect l="l" t="t" r="r" b="b"/>
              <a:pathLst>
                <a:path w="3846225" h="2538509">
                  <a:moveTo>
                    <a:pt x="0" y="0"/>
                  </a:moveTo>
                  <a:lnTo>
                    <a:pt x="3846225" y="0"/>
                  </a:lnTo>
                  <a:lnTo>
                    <a:pt x="3846225" y="2538509"/>
                  </a:lnTo>
                  <a:lnTo>
                    <a:pt x="0" y="25385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5" name="Freeform 5"/>
            <p:cNvSpPr/>
            <p:nvPr/>
          </p:nvSpPr>
          <p:spPr>
            <a:xfrm>
              <a:off x="4256573" y="945634"/>
              <a:ext cx="2139636" cy="647240"/>
            </a:xfrm>
            <a:custGeom>
              <a:avLst/>
              <a:gdLst/>
              <a:ahLst/>
              <a:cxnLst/>
              <a:rect l="l" t="t" r="r" b="b"/>
              <a:pathLst>
                <a:path w="2139636" h="647240">
                  <a:moveTo>
                    <a:pt x="0" y="0"/>
                  </a:moveTo>
                  <a:lnTo>
                    <a:pt x="2139636" y="0"/>
                  </a:lnTo>
                  <a:lnTo>
                    <a:pt x="2139636" y="647240"/>
                  </a:lnTo>
                  <a:lnTo>
                    <a:pt x="0" y="647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6" name="Freeform 6"/>
            <p:cNvSpPr/>
            <p:nvPr/>
          </p:nvSpPr>
          <p:spPr>
            <a:xfrm>
              <a:off x="6802609" y="196196"/>
              <a:ext cx="1755914" cy="2146117"/>
            </a:xfrm>
            <a:custGeom>
              <a:avLst/>
              <a:gdLst/>
              <a:ahLst/>
              <a:cxnLst/>
              <a:rect l="l" t="t" r="r" b="b"/>
              <a:pathLst>
                <a:path w="1755914" h="2146117">
                  <a:moveTo>
                    <a:pt x="0" y="0"/>
                  </a:moveTo>
                  <a:lnTo>
                    <a:pt x="1755914" y="0"/>
                  </a:lnTo>
                  <a:lnTo>
                    <a:pt x="1755914" y="2146117"/>
                  </a:lnTo>
                  <a:lnTo>
                    <a:pt x="0" y="21461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grpSp>
      <p:sp>
        <p:nvSpPr>
          <p:cNvPr id="8" name="TextBox 8"/>
          <p:cNvSpPr txBox="1"/>
          <p:nvPr/>
        </p:nvSpPr>
        <p:spPr>
          <a:xfrm>
            <a:off x="1028700" y="857250"/>
            <a:ext cx="9258300"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Project Goal</a:t>
            </a:r>
          </a:p>
        </p:txBody>
      </p:sp>
      <p:sp>
        <p:nvSpPr>
          <p:cNvPr id="9" name="TextBox 9"/>
          <p:cNvSpPr txBox="1"/>
          <p:nvPr/>
        </p:nvSpPr>
        <p:spPr>
          <a:xfrm>
            <a:off x="1028700" y="3034765"/>
            <a:ext cx="15079579" cy="1047750"/>
          </a:xfrm>
          <a:prstGeom prst="rect">
            <a:avLst/>
          </a:prstGeom>
        </p:spPr>
        <p:txBody>
          <a:bodyPr lIns="0" tIns="0" rIns="0" bIns="0" rtlCol="0" anchor="t">
            <a:spAutoFit/>
          </a:bodyPr>
          <a:lstStyle/>
          <a:p>
            <a:pPr marL="647700" lvl="1" indent="-323850" algn="just">
              <a:lnSpc>
                <a:spcPts val="4200"/>
              </a:lnSpc>
              <a:buFont typeface="Arial"/>
              <a:buChar char="•"/>
            </a:pPr>
            <a:r>
              <a:rPr lang="en-US" sz="3200" b="0" i="0" dirty="0">
                <a:solidFill>
                  <a:srgbClr val="FFFFFF"/>
                </a:solidFill>
                <a:effectLst/>
              </a:rPr>
              <a:t>Developing Video Chat Application, that provides a transcript of the spoken content at the end of the Video Chat session.</a:t>
            </a:r>
            <a:endParaRPr lang="en-US" sz="3000" dirty="0">
              <a:solidFill>
                <a:srgbClr val="FFFFFF"/>
              </a:solidFill>
              <a:latin typeface="Canva Sans"/>
            </a:endParaRPr>
          </a:p>
        </p:txBody>
      </p:sp>
      <p:pic>
        <p:nvPicPr>
          <p:cNvPr id="11" name="תמונה 10" descr="תמונה שמכילה פני אדם, אדם, קל, אומנות&#10;&#10;התיאור נוצר באופן אוטומטי">
            <a:extLst>
              <a:ext uri="{FF2B5EF4-FFF2-40B4-BE49-F238E27FC236}">
                <a16:creationId xmlns:a16="http://schemas.microsoft.com/office/drawing/2014/main" id="{CD89E1E1-A8B1-F7E5-21F1-F0240E4C8DF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569758" y="5377890"/>
            <a:ext cx="6465598" cy="4311302"/>
          </a:xfrm>
          <a:prstGeom prst="rect">
            <a:avLst/>
          </a:prstGeom>
        </p:spPr>
      </p:pic>
      <p:sp>
        <p:nvSpPr>
          <p:cNvPr id="14" name="תיבת טקסט 13">
            <a:extLst>
              <a:ext uri="{FF2B5EF4-FFF2-40B4-BE49-F238E27FC236}">
                <a16:creationId xmlns:a16="http://schemas.microsoft.com/office/drawing/2014/main" id="{904BB423-9CE7-91AC-059C-1B787FE1E4A2}"/>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4</a:t>
            </a:r>
            <a:endParaRPr lang="he-IL"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13482340" y="3298956"/>
            <a:ext cx="2798925" cy="3657016"/>
          </a:xfrm>
          <a:custGeom>
            <a:avLst/>
            <a:gdLst/>
            <a:ahLst/>
            <a:cxnLst/>
            <a:rect l="l" t="t" r="r" b="b"/>
            <a:pathLst>
              <a:path w="2798925" h="3657016">
                <a:moveTo>
                  <a:pt x="0" y="0"/>
                </a:moveTo>
                <a:lnTo>
                  <a:pt x="2798925" y="0"/>
                </a:lnTo>
                <a:lnTo>
                  <a:pt x="2798925" y="3657016"/>
                </a:lnTo>
                <a:lnTo>
                  <a:pt x="0" y="36570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TextBox 4"/>
          <p:cNvSpPr txBox="1"/>
          <p:nvPr/>
        </p:nvSpPr>
        <p:spPr>
          <a:xfrm>
            <a:off x="1028700" y="904875"/>
            <a:ext cx="13982700" cy="1144258"/>
          </a:xfrm>
          <a:prstGeom prst="rect">
            <a:avLst/>
          </a:prstGeom>
        </p:spPr>
        <p:txBody>
          <a:bodyPr wrap="square" lIns="0" tIns="0" rIns="0" bIns="0" rtlCol="0" anchor="t">
            <a:spAutoFit/>
          </a:bodyPr>
          <a:lstStyle/>
          <a:p>
            <a:pPr algn="ctr">
              <a:lnSpc>
                <a:spcPts val="9380"/>
              </a:lnSpc>
            </a:pPr>
            <a:r>
              <a:rPr lang="en-US" sz="6700" dirty="0">
                <a:solidFill>
                  <a:srgbClr val="FFFFFF"/>
                </a:solidFill>
                <a:latin typeface="Canva Sans Bold"/>
              </a:rPr>
              <a:t>Speech Recognition Problems</a:t>
            </a:r>
          </a:p>
        </p:txBody>
      </p:sp>
      <p:sp>
        <p:nvSpPr>
          <p:cNvPr id="5" name="TextBox 5"/>
          <p:cNvSpPr txBox="1"/>
          <p:nvPr/>
        </p:nvSpPr>
        <p:spPr>
          <a:xfrm>
            <a:off x="1028700" y="2701901"/>
            <a:ext cx="7124700" cy="662939"/>
          </a:xfrm>
          <a:prstGeom prst="rect">
            <a:avLst/>
          </a:prstGeom>
        </p:spPr>
        <p:txBody>
          <a:bodyPr wrap="square" lIns="0" tIns="0" rIns="0" bIns="0" rtlCol="0" anchor="t">
            <a:spAutoFit/>
          </a:bodyPr>
          <a:lstStyle/>
          <a:p>
            <a:pPr marL="842016" lvl="1" indent="-421008" algn="ctr">
              <a:lnSpc>
                <a:spcPts val="5460"/>
              </a:lnSpc>
              <a:buFont typeface="Arial"/>
              <a:buChar char="•"/>
            </a:pPr>
            <a:r>
              <a:rPr lang="en-US" sz="3900" dirty="0">
                <a:solidFill>
                  <a:srgbClr val="FFFFFF"/>
                </a:solidFill>
                <a:latin typeface="Canva Sans Bold"/>
              </a:rPr>
              <a:t>Background Noise</a:t>
            </a:r>
          </a:p>
        </p:txBody>
      </p:sp>
      <p:sp>
        <p:nvSpPr>
          <p:cNvPr id="6" name="TextBox 6"/>
          <p:cNvSpPr txBox="1"/>
          <p:nvPr/>
        </p:nvSpPr>
        <p:spPr>
          <a:xfrm>
            <a:off x="1028700" y="3582510"/>
            <a:ext cx="7734300" cy="662939"/>
          </a:xfrm>
          <a:prstGeom prst="rect">
            <a:avLst/>
          </a:prstGeom>
        </p:spPr>
        <p:txBody>
          <a:bodyPr wrap="square" lIns="0" tIns="0" rIns="0" bIns="0" rtlCol="0" anchor="t">
            <a:spAutoFit/>
          </a:bodyPr>
          <a:lstStyle/>
          <a:p>
            <a:pPr marL="842016" lvl="1" indent="-421008" algn="ctr">
              <a:lnSpc>
                <a:spcPts val="5460"/>
              </a:lnSpc>
              <a:buFont typeface="Arial"/>
              <a:buChar char="•"/>
            </a:pPr>
            <a:r>
              <a:rPr lang="en-US" sz="3900" dirty="0">
                <a:solidFill>
                  <a:srgbClr val="FFFFFF"/>
                </a:solidFill>
                <a:latin typeface="Canva Sans Bold"/>
              </a:rPr>
              <a:t>Accents and Dialects</a:t>
            </a:r>
          </a:p>
        </p:txBody>
      </p:sp>
      <p:sp>
        <p:nvSpPr>
          <p:cNvPr id="7" name="TextBox 7"/>
          <p:cNvSpPr txBox="1"/>
          <p:nvPr/>
        </p:nvSpPr>
        <p:spPr>
          <a:xfrm>
            <a:off x="1146981" y="4480561"/>
            <a:ext cx="6896100" cy="662939"/>
          </a:xfrm>
          <a:prstGeom prst="rect">
            <a:avLst/>
          </a:prstGeom>
        </p:spPr>
        <p:txBody>
          <a:bodyPr wrap="square" lIns="0" tIns="0" rIns="0" bIns="0" rtlCol="0" anchor="t">
            <a:spAutoFit/>
          </a:bodyPr>
          <a:lstStyle/>
          <a:p>
            <a:pPr marL="842016" lvl="1" indent="-421008" algn="ctr">
              <a:lnSpc>
                <a:spcPts val="5460"/>
              </a:lnSpc>
              <a:buFont typeface="Arial"/>
              <a:buChar char="•"/>
            </a:pPr>
            <a:r>
              <a:rPr lang="en-US" sz="3900" dirty="0">
                <a:solidFill>
                  <a:srgbClr val="FFFFFF"/>
                </a:solidFill>
                <a:latin typeface="Canva Sans Bold"/>
              </a:rPr>
              <a:t>Multiple Speakers</a:t>
            </a:r>
          </a:p>
        </p:txBody>
      </p:sp>
      <p:sp>
        <p:nvSpPr>
          <p:cNvPr id="8" name="TextBox 8"/>
          <p:cNvSpPr txBox="1"/>
          <p:nvPr/>
        </p:nvSpPr>
        <p:spPr>
          <a:xfrm>
            <a:off x="2006735" y="5346538"/>
            <a:ext cx="7344668" cy="662939"/>
          </a:xfrm>
          <a:prstGeom prst="rect">
            <a:avLst/>
          </a:prstGeom>
        </p:spPr>
        <p:txBody>
          <a:bodyPr lIns="0" tIns="0" rIns="0" bIns="0" rtlCol="0" anchor="t">
            <a:spAutoFit/>
          </a:bodyPr>
          <a:lstStyle/>
          <a:p>
            <a:pPr marL="842016" lvl="1" indent="-421008" algn="ctr">
              <a:lnSpc>
                <a:spcPts val="5460"/>
              </a:lnSpc>
              <a:buFont typeface="Arial"/>
              <a:buChar char="•"/>
            </a:pPr>
            <a:r>
              <a:rPr lang="en-US" sz="3900" dirty="0">
                <a:solidFill>
                  <a:srgbClr val="FFFFFF"/>
                </a:solidFill>
                <a:latin typeface="Canva Sans Bold"/>
              </a:rPr>
              <a:t>Computational Limitations</a:t>
            </a:r>
          </a:p>
        </p:txBody>
      </p:sp>
      <p:sp>
        <p:nvSpPr>
          <p:cNvPr id="9" name="TextBox 9"/>
          <p:cNvSpPr txBox="1"/>
          <p:nvPr/>
        </p:nvSpPr>
        <p:spPr>
          <a:xfrm>
            <a:off x="1217494" y="6213124"/>
            <a:ext cx="7581900" cy="662939"/>
          </a:xfrm>
          <a:prstGeom prst="rect">
            <a:avLst/>
          </a:prstGeom>
        </p:spPr>
        <p:txBody>
          <a:bodyPr wrap="square" lIns="0" tIns="0" rIns="0" bIns="0" rtlCol="0" anchor="t">
            <a:spAutoFit/>
          </a:bodyPr>
          <a:lstStyle/>
          <a:p>
            <a:pPr marL="842016" lvl="1" indent="-421008" algn="ctr">
              <a:lnSpc>
                <a:spcPts val="5460"/>
              </a:lnSpc>
              <a:buFont typeface="Arial"/>
              <a:buChar char="•"/>
            </a:pPr>
            <a:r>
              <a:rPr lang="en-US" sz="3900" dirty="0">
                <a:solidFill>
                  <a:srgbClr val="FFFFFF"/>
                </a:solidFill>
                <a:latin typeface="Canva Sans Bold"/>
              </a:rPr>
              <a:t>Limited Training Data</a:t>
            </a:r>
          </a:p>
        </p:txBody>
      </p:sp>
      <p:sp>
        <p:nvSpPr>
          <p:cNvPr id="11" name="מציין מיקום של מספר שקופית 10">
            <a:extLst>
              <a:ext uri="{FF2B5EF4-FFF2-40B4-BE49-F238E27FC236}">
                <a16:creationId xmlns:a16="http://schemas.microsoft.com/office/drawing/2014/main" id="{6F6768FB-C2F5-9357-7780-1A99005FA22F}"/>
              </a:ext>
            </a:extLst>
          </p:cNvPr>
          <p:cNvSpPr>
            <a:spLocks noGrp="1"/>
          </p:cNvSpPr>
          <p:nvPr>
            <p:ph type="sldNum" sz="quarter" idx="12"/>
          </p:nvPr>
        </p:nvSpPr>
        <p:spPr>
          <a:xfrm>
            <a:off x="7010400" y="9382125"/>
            <a:ext cx="2133600" cy="365125"/>
          </a:xfrm>
        </p:spPr>
        <p:txBody>
          <a:bodyPr/>
          <a:lstStyle/>
          <a:p>
            <a:fld id="{B6F15528-21DE-4FAA-801E-634DDDAF4B2B}" type="slidenum">
              <a:rPr lang="en-US" smtClean="0"/>
              <a:pPr/>
              <a:t>5</a:t>
            </a:fld>
            <a:endParaRPr lang="en-US"/>
          </a:p>
        </p:txBody>
      </p:sp>
      <p:sp>
        <p:nvSpPr>
          <p:cNvPr id="10" name="תיבת טקסט 9">
            <a:extLst>
              <a:ext uri="{FF2B5EF4-FFF2-40B4-BE49-F238E27FC236}">
                <a16:creationId xmlns:a16="http://schemas.microsoft.com/office/drawing/2014/main" id="{8BBFFBC6-0268-A188-4947-4503944B3D8C}"/>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5</a:t>
            </a:r>
            <a:endParaRPr lang="he-IL"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3" name="Group 3"/>
          <p:cNvGrpSpPr/>
          <p:nvPr/>
        </p:nvGrpSpPr>
        <p:grpSpPr>
          <a:xfrm>
            <a:off x="2421544" y="7710346"/>
            <a:ext cx="4314603" cy="2161645"/>
            <a:chOff x="0" y="0"/>
            <a:chExt cx="5752804" cy="2882194"/>
          </a:xfrm>
        </p:grpSpPr>
        <p:sp>
          <p:nvSpPr>
            <p:cNvPr id="4" name="Freeform 4"/>
            <p:cNvSpPr/>
            <p:nvPr/>
          </p:nvSpPr>
          <p:spPr>
            <a:xfrm>
              <a:off x="0" y="0"/>
              <a:ext cx="2709262" cy="2882194"/>
            </a:xfrm>
            <a:custGeom>
              <a:avLst/>
              <a:gdLst/>
              <a:ahLst/>
              <a:cxnLst/>
              <a:rect l="l" t="t" r="r" b="b"/>
              <a:pathLst>
                <a:path w="2709262" h="2882194">
                  <a:moveTo>
                    <a:pt x="0" y="0"/>
                  </a:moveTo>
                  <a:lnTo>
                    <a:pt x="2709262" y="0"/>
                  </a:lnTo>
                  <a:lnTo>
                    <a:pt x="2709262" y="2882194"/>
                  </a:lnTo>
                  <a:lnTo>
                    <a:pt x="0" y="28821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5" name="Freeform 5"/>
            <p:cNvSpPr/>
            <p:nvPr/>
          </p:nvSpPr>
          <p:spPr>
            <a:xfrm>
              <a:off x="2975418" y="0"/>
              <a:ext cx="2777387" cy="2882194"/>
            </a:xfrm>
            <a:custGeom>
              <a:avLst/>
              <a:gdLst/>
              <a:ahLst/>
              <a:cxnLst/>
              <a:rect l="l" t="t" r="r" b="b"/>
              <a:pathLst>
                <a:path w="2777387" h="2882194">
                  <a:moveTo>
                    <a:pt x="0" y="0"/>
                  </a:moveTo>
                  <a:lnTo>
                    <a:pt x="2777386" y="0"/>
                  </a:lnTo>
                  <a:lnTo>
                    <a:pt x="2777386" y="2882194"/>
                  </a:lnTo>
                  <a:lnTo>
                    <a:pt x="0" y="28821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grpSp>
      <p:sp>
        <p:nvSpPr>
          <p:cNvPr id="6" name="TextBox 6"/>
          <p:cNvSpPr txBox="1"/>
          <p:nvPr/>
        </p:nvSpPr>
        <p:spPr>
          <a:xfrm>
            <a:off x="1028700" y="685416"/>
            <a:ext cx="10325100"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Technologies</a:t>
            </a:r>
          </a:p>
        </p:txBody>
      </p:sp>
      <p:sp>
        <p:nvSpPr>
          <p:cNvPr id="7" name="TextBox 7"/>
          <p:cNvSpPr txBox="1"/>
          <p:nvPr/>
        </p:nvSpPr>
        <p:spPr>
          <a:xfrm>
            <a:off x="1028700" y="2886453"/>
            <a:ext cx="16230600" cy="1047749"/>
          </a:xfrm>
          <a:prstGeom prst="rect">
            <a:avLst/>
          </a:prstGeom>
        </p:spPr>
        <p:txBody>
          <a:bodyPr lIns="0" tIns="0" rIns="0" bIns="0" rtlCol="0" anchor="t">
            <a:spAutoFit/>
          </a:bodyPr>
          <a:lstStyle/>
          <a:p>
            <a:pPr algn="just">
              <a:lnSpc>
                <a:spcPts val="4200"/>
              </a:lnSpc>
            </a:pPr>
            <a:r>
              <a:rPr lang="en-US" sz="3000" dirty="0">
                <a:solidFill>
                  <a:srgbClr val="FFFFFF"/>
                </a:solidFill>
                <a:latin typeface="Canva Sans Bold"/>
              </a:rPr>
              <a:t>Various Speech-To-Text Algorithms are used for different needs; some are basic, and some are more advanced.</a:t>
            </a:r>
          </a:p>
        </p:txBody>
      </p:sp>
      <p:sp>
        <p:nvSpPr>
          <p:cNvPr id="8" name="TextBox 8"/>
          <p:cNvSpPr txBox="1"/>
          <p:nvPr/>
        </p:nvSpPr>
        <p:spPr>
          <a:xfrm>
            <a:off x="1028700" y="4165142"/>
            <a:ext cx="16272644" cy="464820"/>
          </a:xfrm>
          <a:prstGeom prst="rect">
            <a:avLst/>
          </a:prstGeom>
        </p:spPr>
        <p:txBody>
          <a:bodyPr lIns="0" tIns="0" rIns="0" bIns="0" rtlCol="0" anchor="t">
            <a:spAutoFit/>
          </a:bodyPr>
          <a:lstStyle/>
          <a:p>
            <a:pPr marL="582933" lvl="1" indent="-291467" algn="just">
              <a:lnSpc>
                <a:spcPts val="3780"/>
              </a:lnSpc>
              <a:buFont typeface="Arial"/>
              <a:buChar char="•"/>
            </a:pPr>
            <a:r>
              <a:rPr lang="en-US" sz="2700" u="sng" dirty="0">
                <a:solidFill>
                  <a:srgbClr val="FFFFFF"/>
                </a:solidFill>
                <a:latin typeface="Canva Sans Bold"/>
              </a:rPr>
              <a:t>Hidden Markov Models (HMMs)</a:t>
            </a:r>
            <a:r>
              <a:rPr lang="en-US" sz="2700" dirty="0">
                <a:solidFill>
                  <a:srgbClr val="FFFFFF"/>
                </a:solidFill>
                <a:latin typeface="Canva Sans"/>
              </a:rPr>
              <a:t> and </a:t>
            </a:r>
            <a:r>
              <a:rPr lang="en-US" sz="2700" u="sng" dirty="0">
                <a:solidFill>
                  <a:srgbClr val="FFFFFF"/>
                </a:solidFill>
                <a:latin typeface="Canva Sans Bold"/>
              </a:rPr>
              <a:t>Gaussian Mixture Models (GMMs)</a:t>
            </a:r>
            <a:r>
              <a:rPr lang="en-US" sz="2700" dirty="0">
                <a:solidFill>
                  <a:srgbClr val="FFFFFF"/>
                </a:solidFill>
                <a:latin typeface="Canva Sans"/>
              </a:rPr>
              <a:t>.</a:t>
            </a:r>
          </a:p>
        </p:txBody>
      </p:sp>
      <p:sp>
        <p:nvSpPr>
          <p:cNvPr id="9" name="TextBox 9"/>
          <p:cNvSpPr txBox="1"/>
          <p:nvPr/>
        </p:nvSpPr>
        <p:spPr>
          <a:xfrm>
            <a:off x="1035788" y="4820487"/>
            <a:ext cx="16272644" cy="454868"/>
          </a:xfrm>
          <a:prstGeom prst="rect">
            <a:avLst/>
          </a:prstGeom>
        </p:spPr>
        <p:txBody>
          <a:bodyPr lIns="0" tIns="0" rIns="0" bIns="0" rtlCol="0" anchor="t">
            <a:spAutoFit/>
          </a:bodyPr>
          <a:lstStyle/>
          <a:p>
            <a:pPr marL="582933" lvl="1" indent="-291467" algn="just">
              <a:lnSpc>
                <a:spcPts val="3780"/>
              </a:lnSpc>
              <a:buFont typeface="Arial"/>
              <a:buChar char="•"/>
            </a:pPr>
            <a:r>
              <a:rPr lang="en-US" sz="2700" u="sng" dirty="0">
                <a:solidFill>
                  <a:srgbClr val="FFFFFF"/>
                </a:solidFill>
                <a:latin typeface="Canva Sans Bold"/>
              </a:rPr>
              <a:t>Recurrent Neural Networks (RNNs)</a:t>
            </a:r>
            <a:r>
              <a:rPr lang="en-US" sz="2700" dirty="0">
                <a:solidFill>
                  <a:srgbClr val="FFFFFF"/>
                </a:solidFill>
                <a:latin typeface="Canva Sans"/>
              </a:rPr>
              <a:t>.</a:t>
            </a:r>
          </a:p>
        </p:txBody>
      </p:sp>
      <p:sp>
        <p:nvSpPr>
          <p:cNvPr id="10" name="TextBox 10"/>
          <p:cNvSpPr txBox="1"/>
          <p:nvPr/>
        </p:nvSpPr>
        <p:spPr>
          <a:xfrm>
            <a:off x="1028700" y="5554629"/>
            <a:ext cx="16272644" cy="464820"/>
          </a:xfrm>
          <a:prstGeom prst="rect">
            <a:avLst/>
          </a:prstGeom>
        </p:spPr>
        <p:txBody>
          <a:bodyPr lIns="0" tIns="0" rIns="0" bIns="0" rtlCol="0" anchor="t">
            <a:spAutoFit/>
          </a:bodyPr>
          <a:lstStyle/>
          <a:p>
            <a:pPr marL="582933" lvl="1" indent="-291467" algn="just">
              <a:lnSpc>
                <a:spcPts val="3780"/>
              </a:lnSpc>
              <a:buFont typeface="Arial"/>
              <a:buChar char="•"/>
            </a:pPr>
            <a:r>
              <a:rPr lang="en-US" sz="2700" b="1" u="sng" dirty="0">
                <a:solidFill>
                  <a:srgbClr val="FFFFFF"/>
                </a:solidFill>
                <a:latin typeface="Canva Sans"/>
              </a:rPr>
              <a:t>Transformers.</a:t>
            </a:r>
          </a:p>
        </p:txBody>
      </p:sp>
      <p:sp>
        <p:nvSpPr>
          <p:cNvPr id="11" name="TextBox 11"/>
          <p:cNvSpPr txBox="1"/>
          <p:nvPr/>
        </p:nvSpPr>
        <p:spPr>
          <a:xfrm>
            <a:off x="1028700" y="6248048"/>
            <a:ext cx="16272644" cy="942181"/>
          </a:xfrm>
          <a:prstGeom prst="rect">
            <a:avLst/>
          </a:prstGeom>
        </p:spPr>
        <p:txBody>
          <a:bodyPr lIns="0" tIns="0" rIns="0" bIns="0" rtlCol="0" anchor="t">
            <a:spAutoFit/>
          </a:bodyPr>
          <a:lstStyle/>
          <a:p>
            <a:pPr marL="582933" lvl="1" indent="-291467" algn="just">
              <a:lnSpc>
                <a:spcPts val="3780"/>
              </a:lnSpc>
              <a:buFont typeface="Arial"/>
              <a:buChar char="•"/>
            </a:pPr>
            <a:r>
              <a:rPr lang="en-US" sz="2700" b="1" u="sng" dirty="0">
                <a:solidFill>
                  <a:srgbClr val="FFFFFF"/>
                </a:solidFill>
                <a:latin typeface="Canva Sans"/>
              </a:rPr>
              <a:t>Conformers. (we used </a:t>
            </a:r>
            <a:r>
              <a:rPr lang="en-US" sz="2700" b="1" u="sng" dirty="0" err="1">
                <a:solidFill>
                  <a:srgbClr val="FFFFFF"/>
                </a:solidFill>
                <a:latin typeface="Canva Sans"/>
              </a:rPr>
              <a:t>AssemblyAi</a:t>
            </a:r>
            <a:r>
              <a:rPr lang="en-US" sz="2700" b="1" u="sng" dirty="0">
                <a:solidFill>
                  <a:srgbClr val="FFFFFF"/>
                </a:solidFill>
                <a:latin typeface="Canva Sans"/>
              </a:rPr>
              <a:t> </a:t>
            </a:r>
            <a:r>
              <a:rPr lang="en-US" sz="2700" b="1" u="sng" dirty="0" err="1">
                <a:solidFill>
                  <a:srgbClr val="FFFFFF"/>
                </a:solidFill>
                <a:latin typeface="Canva Sans"/>
              </a:rPr>
              <a:t>api</a:t>
            </a:r>
            <a:r>
              <a:rPr lang="en-US" sz="2700" b="1" u="sng" dirty="0">
                <a:solidFill>
                  <a:srgbClr val="FFFFFF"/>
                </a:solidFill>
                <a:latin typeface="Canva Sans"/>
              </a:rPr>
              <a:t> for </a:t>
            </a:r>
            <a:r>
              <a:rPr lang="en-US" sz="2700" b="1" u="sng" dirty="0" err="1">
                <a:solidFill>
                  <a:srgbClr val="FFFFFF"/>
                </a:solidFill>
                <a:latin typeface="Canva Sans"/>
              </a:rPr>
              <a:t>transcriptiong</a:t>
            </a:r>
            <a:r>
              <a:rPr lang="en-US" sz="2700" b="1" u="sng" dirty="0">
                <a:solidFill>
                  <a:srgbClr val="FFFFFF"/>
                </a:solidFill>
                <a:latin typeface="Canva Sans"/>
              </a:rPr>
              <a:t> the audio and stream.io </a:t>
            </a:r>
            <a:r>
              <a:rPr lang="en-US" sz="2700" b="1" u="sng" dirty="0" err="1">
                <a:solidFill>
                  <a:srgbClr val="FFFFFF"/>
                </a:solidFill>
                <a:latin typeface="Canva Sans"/>
              </a:rPr>
              <a:t>sdk</a:t>
            </a:r>
            <a:r>
              <a:rPr lang="en-US" sz="2700" b="1" u="sng" dirty="0">
                <a:solidFill>
                  <a:srgbClr val="FFFFFF"/>
                </a:solidFill>
                <a:latin typeface="Canva Sans"/>
              </a:rPr>
              <a:t> for video chatting)</a:t>
            </a:r>
          </a:p>
        </p:txBody>
      </p:sp>
      <p:sp>
        <p:nvSpPr>
          <p:cNvPr id="13" name="מציין מיקום של מספר שקופית 12">
            <a:extLst>
              <a:ext uri="{FF2B5EF4-FFF2-40B4-BE49-F238E27FC236}">
                <a16:creationId xmlns:a16="http://schemas.microsoft.com/office/drawing/2014/main" id="{1FD83536-3BC1-FBA0-32AD-0A1883A133A4}"/>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12" name="תיבת טקסט 11">
            <a:extLst>
              <a:ext uri="{FF2B5EF4-FFF2-40B4-BE49-F238E27FC236}">
                <a16:creationId xmlns:a16="http://schemas.microsoft.com/office/drawing/2014/main" id="{443E26AC-D6C1-5796-52C6-1D83FDB5D4A9}"/>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6</a:t>
            </a:r>
            <a:endParaRPr lang="he-IL"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3" name="Group 3"/>
          <p:cNvGrpSpPr/>
          <p:nvPr/>
        </p:nvGrpSpPr>
        <p:grpSpPr>
          <a:xfrm>
            <a:off x="2263818" y="7361837"/>
            <a:ext cx="4792577" cy="1896463"/>
            <a:chOff x="0" y="0"/>
            <a:chExt cx="6390103" cy="2528617"/>
          </a:xfrm>
        </p:grpSpPr>
        <p:sp>
          <p:nvSpPr>
            <p:cNvPr id="4" name="Freeform 4"/>
            <p:cNvSpPr/>
            <p:nvPr/>
          </p:nvSpPr>
          <p:spPr>
            <a:xfrm>
              <a:off x="0" y="0"/>
              <a:ext cx="2114844" cy="2528617"/>
            </a:xfrm>
            <a:custGeom>
              <a:avLst/>
              <a:gdLst/>
              <a:ahLst/>
              <a:cxnLst/>
              <a:rect l="l" t="t" r="r" b="b"/>
              <a:pathLst>
                <a:path w="2114844" h="2528617">
                  <a:moveTo>
                    <a:pt x="0" y="0"/>
                  </a:moveTo>
                  <a:lnTo>
                    <a:pt x="2114844" y="0"/>
                  </a:lnTo>
                  <a:lnTo>
                    <a:pt x="2114844" y="2528617"/>
                  </a:lnTo>
                  <a:lnTo>
                    <a:pt x="0" y="2528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5" name="Freeform 5"/>
            <p:cNvSpPr/>
            <p:nvPr/>
          </p:nvSpPr>
          <p:spPr>
            <a:xfrm>
              <a:off x="2508544" y="498161"/>
              <a:ext cx="2030456" cy="2030456"/>
            </a:xfrm>
            <a:custGeom>
              <a:avLst/>
              <a:gdLst/>
              <a:ahLst/>
              <a:cxnLst/>
              <a:rect l="l" t="t" r="r" b="b"/>
              <a:pathLst>
                <a:path w="2030456" h="2030456">
                  <a:moveTo>
                    <a:pt x="0" y="0"/>
                  </a:moveTo>
                  <a:lnTo>
                    <a:pt x="2030456" y="0"/>
                  </a:lnTo>
                  <a:lnTo>
                    <a:pt x="2030456" y="2030456"/>
                  </a:lnTo>
                  <a:lnTo>
                    <a:pt x="0" y="2030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6" name="Freeform 6"/>
            <p:cNvSpPr/>
            <p:nvPr/>
          </p:nvSpPr>
          <p:spPr>
            <a:xfrm>
              <a:off x="4932700" y="0"/>
              <a:ext cx="1457403" cy="2528617"/>
            </a:xfrm>
            <a:custGeom>
              <a:avLst/>
              <a:gdLst/>
              <a:ahLst/>
              <a:cxnLst/>
              <a:rect l="l" t="t" r="r" b="b"/>
              <a:pathLst>
                <a:path w="1457403" h="2528617">
                  <a:moveTo>
                    <a:pt x="0" y="0"/>
                  </a:moveTo>
                  <a:lnTo>
                    <a:pt x="1457403" y="0"/>
                  </a:lnTo>
                  <a:lnTo>
                    <a:pt x="1457403" y="2528617"/>
                  </a:lnTo>
                  <a:lnTo>
                    <a:pt x="0" y="25286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grpSp>
      <p:sp>
        <p:nvSpPr>
          <p:cNvPr id="7" name="TextBox 7"/>
          <p:cNvSpPr txBox="1"/>
          <p:nvPr/>
        </p:nvSpPr>
        <p:spPr>
          <a:xfrm>
            <a:off x="1028700" y="857250"/>
            <a:ext cx="15217544" cy="1566544"/>
          </a:xfrm>
          <a:prstGeom prst="rect">
            <a:avLst/>
          </a:prstGeom>
        </p:spPr>
        <p:txBody>
          <a:bodyPr lIns="0" tIns="0" rIns="0" bIns="0" rtlCol="0" anchor="t">
            <a:spAutoFit/>
          </a:bodyPr>
          <a:lstStyle/>
          <a:p>
            <a:pPr algn="just">
              <a:lnSpc>
                <a:spcPts val="12880"/>
              </a:lnSpc>
            </a:pPr>
            <a:r>
              <a:rPr lang="en-US" sz="9200">
                <a:solidFill>
                  <a:srgbClr val="FFFFFF"/>
                </a:solidFill>
                <a:latin typeface="Canva Sans Bold"/>
              </a:rPr>
              <a:t>The Process - Constraints</a:t>
            </a:r>
          </a:p>
        </p:txBody>
      </p:sp>
      <p:sp>
        <p:nvSpPr>
          <p:cNvPr id="8" name="TextBox 8"/>
          <p:cNvSpPr txBox="1"/>
          <p:nvPr/>
        </p:nvSpPr>
        <p:spPr>
          <a:xfrm>
            <a:off x="819090" y="4306252"/>
            <a:ext cx="6343710" cy="580390"/>
          </a:xfrm>
          <a:prstGeom prst="rect">
            <a:avLst/>
          </a:prstGeom>
        </p:spPr>
        <p:txBody>
          <a:bodyPr wrap="square" lIns="0" tIns="0" rIns="0" bIns="0" rtlCol="0" anchor="t">
            <a:spAutoFit/>
          </a:bodyPr>
          <a:lstStyle/>
          <a:p>
            <a:pPr marL="734059" lvl="1" indent="-367030" algn="ctr">
              <a:lnSpc>
                <a:spcPts val="4759"/>
              </a:lnSpc>
              <a:buFont typeface="Arial"/>
              <a:buChar char="•"/>
            </a:pPr>
            <a:r>
              <a:rPr lang="en-US" sz="3399" dirty="0" err="1">
                <a:solidFill>
                  <a:srgbClr val="FFFFFF"/>
                </a:solidFill>
                <a:latin typeface="Canva Sans"/>
              </a:rPr>
              <a:t>AssemblyAI</a:t>
            </a:r>
            <a:r>
              <a:rPr lang="en-US" sz="3399" dirty="0">
                <a:solidFill>
                  <a:srgbClr val="FFFFFF"/>
                </a:solidFill>
                <a:latin typeface="Canva Sans"/>
              </a:rPr>
              <a:t>-  Only English!</a:t>
            </a:r>
          </a:p>
        </p:txBody>
      </p:sp>
      <p:sp>
        <p:nvSpPr>
          <p:cNvPr id="9" name="TextBox 9"/>
          <p:cNvSpPr txBox="1"/>
          <p:nvPr/>
        </p:nvSpPr>
        <p:spPr>
          <a:xfrm>
            <a:off x="819090" y="3278187"/>
            <a:ext cx="6128147"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rPr>
              <a:t>Computational resources.</a:t>
            </a:r>
          </a:p>
        </p:txBody>
      </p:sp>
      <p:sp>
        <p:nvSpPr>
          <p:cNvPr id="10" name="TextBox 10"/>
          <p:cNvSpPr txBox="1"/>
          <p:nvPr/>
        </p:nvSpPr>
        <p:spPr>
          <a:xfrm>
            <a:off x="819090" y="5334317"/>
            <a:ext cx="5810310" cy="580390"/>
          </a:xfrm>
          <a:prstGeom prst="rect">
            <a:avLst/>
          </a:prstGeom>
        </p:spPr>
        <p:txBody>
          <a:bodyPr wrap="square" lIns="0" tIns="0" rIns="0" bIns="0" rtlCol="0" anchor="t">
            <a:spAutoFit/>
          </a:bodyPr>
          <a:lstStyle/>
          <a:p>
            <a:pPr marL="734059" lvl="1" indent="-367030" algn="ctr">
              <a:lnSpc>
                <a:spcPts val="4759"/>
              </a:lnSpc>
              <a:buFont typeface="Arial"/>
              <a:buChar char="•"/>
            </a:pPr>
            <a:r>
              <a:rPr lang="en-US" sz="3399" dirty="0">
                <a:solidFill>
                  <a:srgbClr val="FFFFFF"/>
                </a:solidFill>
                <a:latin typeface="Canva Sans"/>
              </a:rPr>
              <a:t>Number of participants.</a:t>
            </a:r>
          </a:p>
        </p:txBody>
      </p:sp>
      <p:pic>
        <p:nvPicPr>
          <p:cNvPr id="12" name="תמונה 11" descr="תמונה שמכילה כדוק, שחור ולבן&#10;&#10;התיאור נוצר באופן אוטומטי">
            <a:extLst>
              <a:ext uri="{FF2B5EF4-FFF2-40B4-BE49-F238E27FC236}">
                <a16:creationId xmlns:a16="http://schemas.microsoft.com/office/drawing/2014/main" id="{2EA82D91-0C6F-87F1-8175-9522718E63F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03399" y="2872532"/>
            <a:ext cx="10182814" cy="4251325"/>
          </a:xfrm>
          <a:prstGeom prst="rect">
            <a:avLst/>
          </a:prstGeom>
        </p:spPr>
      </p:pic>
      <p:sp>
        <p:nvSpPr>
          <p:cNvPr id="15" name="תיבת טקסט 14">
            <a:extLst>
              <a:ext uri="{FF2B5EF4-FFF2-40B4-BE49-F238E27FC236}">
                <a16:creationId xmlns:a16="http://schemas.microsoft.com/office/drawing/2014/main" id="{DE06F427-50C6-B45B-A8C3-256F1ED1FD0D}"/>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7</a:t>
            </a:r>
            <a:endParaRPr lang="he-IL"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he-IL"/>
          </a:p>
        </p:txBody>
      </p:sp>
      <p:sp>
        <p:nvSpPr>
          <p:cNvPr id="3" name="TextBox 3"/>
          <p:cNvSpPr txBox="1"/>
          <p:nvPr/>
        </p:nvSpPr>
        <p:spPr>
          <a:xfrm>
            <a:off x="1028700" y="895350"/>
            <a:ext cx="14363700" cy="1259829"/>
          </a:xfrm>
          <a:prstGeom prst="rect">
            <a:avLst/>
          </a:prstGeom>
        </p:spPr>
        <p:txBody>
          <a:bodyPr wrap="square" lIns="0" tIns="0" rIns="0" bIns="0" rtlCol="0" anchor="t">
            <a:spAutoFit/>
          </a:bodyPr>
          <a:lstStyle/>
          <a:p>
            <a:pPr algn="ctr">
              <a:lnSpc>
                <a:spcPts val="10360"/>
              </a:lnSpc>
            </a:pPr>
            <a:r>
              <a:rPr lang="en-US" sz="7400" dirty="0">
                <a:solidFill>
                  <a:srgbClr val="FFFFFF"/>
                </a:solidFill>
                <a:latin typeface="Canva Sans Bold"/>
              </a:rPr>
              <a:t>Research </a:t>
            </a:r>
          </a:p>
        </p:txBody>
      </p:sp>
      <p:sp>
        <p:nvSpPr>
          <p:cNvPr id="9" name="תיבת טקסט 8">
            <a:extLst>
              <a:ext uri="{FF2B5EF4-FFF2-40B4-BE49-F238E27FC236}">
                <a16:creationId xmlns:a16="http://schemas.microsoft.com/office/drawing/2014/main" id="{17C534E7-DD21-6361-2BC5-CF96C37608E3}"/>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8</a:t>
            </a:r>
            <a:endParaRPr lang="he-IL" dirty="0">
              <a:solidFill>
                <a:schemeClr val="bg1"/>
              </a:solidFill>
            </a:endParaRPr>
          </a:p>
        </p:txBody>
      </p:sp>
      <p:pic>
        <p:nvPicPr>
          <p:cNvPr id="10" name="תמונה 9" descr="תמונה שמכילה פני אדם, אדם, קל, אומנות&#10;&#10;התיאור נוצר באופן אוטומטי">
            <a:extLst>
              <a:ext uri="{FF2B5EF4-FFF2-40B4-BE49-F238E27FC236}">
                <a16:creationId xmlns:a16="http://schemas.microsoft.com/office/drawing/2014/main" id="{2449696A-0809-E624-715B-7D3A15EFB7A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57200" y="2669728"/>
            <a:ext cx="7419760" cy="4947543"/>
          </a:xfrm>
          <a:prstGeom prst="rect">
            <a:avLst/>
          </a:prstGeom>
        </p:spPr>
      </p:pic>
      <p:pic>
        <p:nvPicPr>
          <p:cNvPr id="13" name="תמונה 12" descr="תמונה שמכילה טקסט, לבוש, אדם, צילום מסך&#10;&#10;התיאור נוצר באופן אוטומטי">
            <a:extLst>
              <a:ext uri="{FF2B5EF4-FFF2-40B4-BE49-F238E27FC236}">
                <a16:creationId xmlns:a16="http://schemas.microsoft.com/office/drawing/2014/main" id="{35EDBDEF-0C49-4B10-EC38-5C21484AD6F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677400" y="2669728"/>
            <a:ext cx="7419760" cy="4938778"/>
          </a:xfrm>
          <a:prstGeom prst="rect">
            <a:avLst/>
          </a:prstGeom>
        </p:spPr>
      </p:pic>
    </p:spTree>
    <p:extLst>
      <p:ext uri="{BB962C8B-B14F-4D97-AF65-F5344CB8AC3E}">
        <p14:creationId xmlns:p14="http://schemas.microsoft.com/office/powerpoint/2010/main" val="122653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3C64"/>
        </a:solidFill>
        <a:effectLst/>
      </p:bgPr>
    </p:bg>
    <p:spTree>
      <p:nvGrpSpPr>
        <p:cNvPr id="1" name=""/>
        <p:cNvGrpSpPr/>
        <p:nvPr/>
      </p:nvGrpSpPr>
      <p:grpSpPr>
        <a:xfrm>
          <a:off x="0" y="0"/>
          <a:ext cx="0" cy="0"/>
          <a:chOff x="0" y="0"/>
          <a:chExt cx="0" cy="0"/>
        </a:xfrm>
      </p:grpSpPr>
      <p:sp>
        <p:nvSpPr>
          <p:cNvPr id="2" name="Freeform 2"/>
          <p:cNvSpPr/>
          <p:nvPr/>
        </p:nvSpPr>
        <p:spPr>
          <a:xfrm>
            <a:off x="9144000" y="8632767"/>
            <a:ext cx="9144000" cy="3308465"/>
          </a:xfrm>
          <a:custGeom>
            <a:avLst/>
            <a:gdLst/>
            <a:ahLst/>
            <a:cxnLst/>
            <a:rect l="l" t="t" r="r" b="b"/>
            <a:pathLst>
              <a:path w="9144000" h="3308465">
                <a:moveTo>
                  <a:pt x="0" y="0"/>
                </a:moveTo>
                <a:lnTo>
                  <a:pt x="9144000" y="0"/>
                </a:lnTo>
                <a:lnTo>
                  <a:pt x="9144000" y="3308466"/>
                </a:lnTo>
                <a:lnTo>
                  <a:pt x="0" y="330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grpSp>
        <p:nvGrpSpPr>
          <p:cNvPr id="3" name="Group 3"/>
          <p:cNvGrpSpPr/>
          <p:nvPr/>
        </p:nvGrpSpPr>
        <p:grpSpPr>
          <a:xfrm>
            <a:off x="14347520" y="2714066"/>
            <a:ext cx="2911780" cy="2560229"/>
            <a:chOff x="0" y="0"/>
            <a:chExt cx="3882373" cy="3413639"/>
          </a:xfrm>
        </p:grpSpPr>
        <p:sp>
          <p:nvSpPr>
            <p:cNvPr id="4" name="Freeform 4"/>
            <p:cNvSpPr/>
            <p:nvPr/>
          </p:nvSpPr>
          <p:spPr>
            <a:xfrm>
              <a:off x="545359" y="0"/>
              <a:ext cx="2543544" cy="2609980"/>
            </a:xfrm>
            <a:custGeom>
              <a:avLst/>
              <a:gdLst/>
              <a:ahLst/>
              <a:cxnLst/>
              <a:rect l="l" t="t" r="r" b="b"/>
              <a:pathLst>
                <a:path w="2543544" h="2609980">
                  <a:moveTo>
                    <a:pt x="0" y="0"/>
                  </a:moveTo>
                  <a:lnTo>
                    <a:pt x="2543544" y="0"/>
                  </a:lnTo>
                  <a:lnTo>
                    <a:pt x="2543544" y="2609980"/>
                  </a:lnTo>
                  <a:lnTo>
                    <a:pt x="0" y="2609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5" name="Freeform 5"/>
            <p:cNvSpPr/>
            <p:nvPr/>
          </p:nvSpPr>
          <p:spPr>
            <a:xfrm>
              <a:off x="485778" y="1153360"/>
              <a:ext cx="3396594" cy="2260279"/>
            </a:xfrm>
            <a:custGeom>
              <a:avLst/>
              <a:gdLst/>
              <a:ahLst/>
              <a:cxnLst/>
              <a:rect l="l" t="t" r="r" b="b"/>
              <a:pathLst>
                <a:path w="3396594" h="2260279">
                  <a:moveTo>
                    <a:pt x="0" y="0"/>
                  </a:moveTo>
                  <a:lnTo>
                    <a:pt x="3396595" y="0"/>
                  </a:lnTo>
                  <a:lnTo>
                    <a:pt x="3396595" y="2260279"/>
                  </a:lnTo>
                  <a:lnTo>
                    <a:pt x="0" y="22602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6" name="TextBox 6"/>
            <p:cNvSpPr txBox="1"/>
            <p:nvPr/>
          </p:nvSpPr>
          <p:spPr>
            <a:xfrm>
              <a:off x="0" y="1708876"/>
              <a:ext cx="3734979" cy="889094"/>
            </a:xfrm>
            <a:prstGeom prst="rect">
              <a:avLst/>
            </a:prstGeom>
          </p:spPr>
          <p:txBody>
            <a:bodyPr lIns="0" tIns="0" rIns="0" bIns="0" rtlCol="0" anchor="t">
              <a:spAutoFit/>
            </a:bodyPr>
            <a:lstStyle/>
            <a:p>
              <a:pPr algn="ctr">
                <a:lnSpc>
                  <a:spcPts val="5662"/>
                </a:lnSpc>
              </a:pPr>
              <a:r>
                <a:rPr lang="en-US" sz="4044">
                  <a:solidFill>
                    <a:srgbClr val="FFFFFF"/>
                  </a:solidFill>
                  <a:latin typeface="Canva Sans Bold"/>
                </a:rPr>
                <a:t>RM</a:t>
              </a:r>
            </a:p>
          </p:txBody>
        </p:sp>
      </p:grpSp>
      <p:sp>
        <p:nvSpPr>
          <p:cNvPr id="7" name="TextBox 7"/>
          <p:cNvSpPr txBox="1"/>
          <p:nvPr/>
        </p:nvSpPr>
        <p:spPr>
          <a:xfrm>
            <a:off x="1028700" y="846617"/>
            <a:ext cx="16230600" cy="1292849"/>
          </a:xfrm>
          <a:prstGeom prst="rect">
            <a:avLst/>
          </a:prstGeom>
        </p:spPr>
        <p:txBody>
          <a:bodyPr lIns="0" tIns="0" rIns="0" bIns="0" rtlCol="0" anchor="t">
            <a:spAutoFit/>
          </a:bodyPr>
          <a:lstStyle/>
          <a:p>
            <a:pPr algn="just">
              <a:lnSpc>
                <a:spcPts val="10640"/>
              </a:lnSpc>
            </a:pPr>
            <a:r>
              <a:rPr lang="en-US" sz="7600" dirty="0">
                <a:solidFill>
                  <a:srgbClr val="FFFFFF"/>
                </a:solidFill>
                <a:latin typeface="Canva Sans Bold"/>
              </a:rPr>
              <a:t>Introducing RM-Video Conference</a:t>
            </a:r>
          </a:p>
        </p:txBody>
      </p:sp>
      <p:sp>
        <p:nvSpPr>
          <p:cNvPr id="8" name="TextBox 8"/>
          <p:cNvSpPr txBox="1"/>
          <p:nvPr/>
        </p:nvSpPr>
        <p:spPr>
          <a:xfrm>
            <a:off x="1028700" y="3312181"/>
            <a:ext cx="16230600" cy="563866"/>
          </a:xfrm>
          <a:prstGeom prst="rect">
            <a:avLst/>
          </a:prstGeom>
        </p:spPr>
        <p:txBody>
          <a:bodyPr lIns="0" tIns="0" rIns="0" bIns="0" rtlCol="0" anchor="t">
            <a:spAutoFit/>
          </a:bodyPr>
          <a:lstStyle/>
          <a:p>
            <a:pPr marL="712590" lvl="1" indent="-356295" algn="just">
              <a:lnSpc>
                <a:spcPts val="4620"/>
              </a:lnSpc>
              <a:buFont typeface="Arial"/>
              <a:buChar char="•"/>
            </a:pPr>
            <a:r>
              <a:rPr lang="en-US" sz="3300">
                <a:solidFill>
                  <a:srgbClr val="FFFFFF"/>
                </a:solidFill>
                <a:latin typeface="Canva Sans"/>
              </a:rPr>
              <a:t>RM is designed to be User-friendly and easy to use.</a:t>
            </a:r>
          </a:p>
        </p:txBody>
      </p:sp>
      <p:sp>
        <p:nvSpPr>
          <p:cNvPr id="9" name="TextBox 9"/>
          <p:cNvSpPr txBox="1"/>
          <p:nvPr/>
        </p:nvSpPr>
        <p:spPr>
          <a:xfrm>
            <a:off x="1028700" y="3990347"/>
            <a:ext cx="16230600" cy="563866"/>
          </a:xfrm>
          <a:prstGeom prst="rect">
            <a:avLst/>
          </a:prstGeom>
        </p:spPr>
        <p:txBody>
          <a:bodyPr lIns="0" tIns="0" rIns="0" bIns="0" rtlCol="0" anchor="t">
            <a:spAutoFit/>
          </a:bodyPr>
          <a:lstStyle/>
          <a:p>
            <a:pPr marL="712590" lvl="1" indent="-356295" algn="just">
              <a:lnSpc>
                <a:spcPts val="4620"/>
              </a:lnSpc>
              <a:buFont typeface="Arial"/>
              <a:buChar char="•"/>
            </a:pPr>
            <a:r>
              <a:rPr lang="en-US" sz="3300">
                <a:solidFill>
                  <a:srgbClr val="FFFFFF"/>
                </a:solidFill>
                <a:latin typeface="Canva Sans"/>
              </a:rPr>
              <a:t>RM has two main functionalities:</a:t>
            </a:r>
          </a:p>
        </p:txBody>
      </p:sp>
      <p:sp>
        <p:nvSpPr>
          <p:cNvPr id="10" name="TextBox 10"/>
          <p:cNvSpPr txBox="1"/>
          <p:nvPr/>
        </p:nvSpPr>
        <p:spPr>
          <a:xfrm>
            <a:off x="1856211" y="4668513"/>
            <a:ext cx="16230600" cy="1144891"/>
          </a:xfrm>
          <a:prstGeom prst="rect">
            <a:avLst/>
          </a:prstGeom>
        </p:spPr>
        <p:txBody>
          <a:bodyPr lIns="0" tIns="0" rIns="0" bIns="0" rtlCol="0" anchor="t">
            <a:spAutoFit/>
          </a:bodyPr>
          <a:lstStyle/>
          <a:p>
            <a:pPr marL="712590" lvl="1" indent="-356295" algn="just">
              <a:lnSpc>
                <a:spcPts val="4620"/>
              </a:lnSpc>
              <a:buAutoNum type="arabicPeriod"/>
            </a:pPr>
            <a:r>
              <a:rPr lang="en-US" sz="3300" dirty="0">
                <a:solidFill>
                  <a:srgbClr val="FFFFFF"/>
                </a:solidFill>
                <a:latin typeface="Canva Sans"/>
              </a:rPr>
              <a:t> Video-Chat meetings. (Using Stream.io SDK’s)</a:t>
            </a:r>
          </a:p>
          <a:p>
            <a:pPr marL="712590" lvl="1" indent="-356295" algn="just">
              <a:lnSpc>
                <a:spcPts val="4620"/>
              </a:lnSpc>
              <a:buAutoNum type="arabicPeriod"/>
            </a:pPr>
            <a:r>
              <a:rPr lang="en-US" sz="3300" dirty="0">
                <a:solidFill>
                  <a:srgbClr val="FFFFFF"/>
                </a:solidFill>
                <a:latin typeface="Canva Sans"/>
              </a:rPr>
              <a:t> Transcription.(</a:t>
            </a:r>
            <a:r>
              <a:rPr lang="en-US" sz="3300" dirty="0" err="1">
                <a:solidFill>
                  <a:srgbClr val="FFFFFF"/>
                </a:solidFill>
                <a:latin typeface="Canva Sans"/>
              </a:rPr>
              <a:t>AssemblyAI</a:t>
            </a:r>
            <a:r>
              <a:rPr lang="en-US" sz="3300" dirty="0">
                <a:solidFill>
                  <a:srgbClr val="FFFFFF"/>
                </a:solidFill>
                <a:latin typeface="Canva Sans"/>
              </a:rPr>
              <a:t> -API’s)</a:t>
            </a:r>
          </a:p>
        </p:txBody>
      </p:sp>
      <p:sp>
        <p:nvSpPr>
          <p:cNvPr id="11" name="TextBox 11"/>
          <p:cNvSpPr txBox="1"/>
          <p:nvPr/>
        </p:nvSpPr>
        <p:spPr>
          <a:xfrm>
            <a:off x="1028700" y="5927704"/>
            <a:ext cx="16230600" cy="563866"/>
          </a:xfrm>
          <a:prstGeom prst="rect">
            <a:avLst/>
          </a:prstGeom>
        </p:spPr>
        <p:txBody>
          <a:bodyPr lIns="0" tIns="0" rIns="0" bIns="0" rtlCol="0" anchor="t">
            <a:spAutoFit/>
          </a:bodyPr>
          <a:lstStyle/>
          <a:p>
            <a:pPr marL="712590" lvl="1" indent="-356295" algn="just">
              <a:lnSpc>
                <a:spcPts val="4620"/>
              </a:lnSpc>
              <a:buFont typeface="Arial"/>
              <a:buChar char="•"/>
            </a:pPr>
            <a:r>
              <a:rPr lang="en-US" sz="3300" dirty="0">
                <a:solidFill>
                  <a:srgbClr val="FFFFFF"/>
                </a:solidFill>
                <a:latin typeface="Canva Sans"/>
              </a:rPr>
              <a:t>RM has the ability to save a </a:t>
            </a:r>
            <a:r>
              <a:rPr lang="en-US" sz="3300" dirty="0" err="1">
                <a:solidFill>
                  <a:srgbClr val="FFFFFF"/>
                </a:solidFill>
                <a:latin typeface="Canva Sans"/>
              </a:rPr>
              <a:t>transcripted</a:t>
            </a:r>
            <a:r>
              <a:rPr lang="en-US" sz="3300" dirty="0">
                <a:solidFill>
                  <a:srgbClr val="FFFFFF"/>
                </a:solidFill>
                <a:latin typeface="Canva Sans"/>
              </a:rPr>
              <a:t> session so user can use later.</a:t>
            </a:r>
          </a:p>
        </p:txBody>
      </p:sp>
      <p:sp>
        <p:nvSpPr>
          <p:cNvPr id="13" name="תיבת טקסט 12">
            <a:extLst>
              <a:ext uri="{FF2B5EF4-FFF2-40B4-BE49-F238E27FC236}">
                <a16:creationId xmlns:a16="http://schemas.microsoft.com/office/drawing/2014/main" id="{01E71196-978E-5E2C-4D3E-53E77DC6D9DB}"/>
              </a:ext>
            </a:extLst>
          </p:cNvPr>
          <p:cNvSpPr txBox="1"/>
          <p:nvPr/>
        </p:nvSpPr>
        <p:spPr>
          <a:xfrm>
            <a:off x="8458200" y="9639300"/>
            <a:ext cx="1600200" cy="369332"/>
          </a:xfrm>
          <a:prstGeom prst="rect">
            <a:avLst/>
          </a:prstGeom>
          <a:noFill/>
        </p:spPr>
        <p:txBody>
          <a:bodyPr wrap="square" rtlCol="1">
            <a:spAutoFit/>
          </a:bodyPr>
          <a:lstStyle/>
          <a:p>
            <a:pPr algn="ctr"/>
            <a:r>
              <a:rPr lang="en-US" dirty="0">
                <a:solidFill>
                  <a:schemeClr val="bg1"/>
                </a:solidFill>
              </a:rPr>
              <a:t>9</a:t>
            </a:r>
            <a:endParaRPr lang="he-IL"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492</Words>
  <Application>Microsoft Office PowerPoint</Application>
  <PresentationFormat>מותאם אישית</PresentationFormat>
  <Paragraphs>147</Paragraphs>
  <Slides>20</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20</vt:i4>
      </vt:variant>
    </vt:vector>
  </HeadingPairs>
  <TitlesOfParts>
    <vt:vector size="27" baseType="lpstr">
      <vt:lpstr>Arbutus Slab</vt:lpstr>
      <vt:lpstr>Calibri</vt:lpstr>
      <vt:lpstr>Arial</vt:lpstr>
      <vt:lpstr>Bukhari Script Bold</vt:lpstr>
      <vt:lpstr>Canva Sans Bold</vt:lpstr>
      <vt:lpstr>Canva Sans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Presentation</dc:title>
  <dc:creator>rami amasha</dc:creator>
  <cp:lastModifiedBy>רמי עמאשה</cp:lastModifiedBy>
  <cp:revision>8</cp:revision>
  <dcterms:created xsi:type="dcterms:W3CDTF">2006-08-16T00:00:00Z</dcterms:created>
  <dcterms:modified xsi:type="dcterms:W3CDTF">2024-05-26T02:14:21Z</dcterms:modified>
  <dc:identifier>DAGDtwIysPs</dc:identifier>
</cp:coreProperties>
</file>